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9" r:id="rId7"/>
    <p:sldId id="267" r:id="rId8"/>
    <p:sldId id="270" r:id="rId9"/>
    <p:sldId id="268" r:id="rId10"/>
    <p:sldId id="271" r:id="rId11"/>
    <p:sldId id="260" r:id="rId12"/>
    <p:sldId id="294" r:id="rId13"/>
    <p:sldId id="304" r:id="rId14"/>
    <p:sldId id="275" r:id="rId15"/>
    <p:sldId id="277" r:id="rId16"/>
    <p:sldId id="278" r:id="rId17"/>
    <p:sldId id="305" r:id="rId18"/>
    <p:sldId id="284" r:id="rId19"/>
    <p:sldId id="283" r:id="rId20"/>
    <p:sldId id="306" r:id="rId21"/>
    <p:sldId id="307" r:id="rId22"/>
    <p:sldId id="285" r:id="rId23"/>
    <p:sldId id="274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009F7C"/>
    <a:srgbClr val="7FCBCB"/>
    <a:srgbClr val="009E7D"/>
    <a:srgbClr val="EE008D"/>
    <a:srgbClr val="009EE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004D2-9B5E-4EB8-B7A4-A0A0CA88C4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7E076A-D1B0-43D1-8751-98D8600F11D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>
              <a:latin typeface="Arial" panose="020B0604020202020204" pitchFamily="34" charset="0"/>
              <a:cs typeface="Arial" panose="020B0604020202020204" pitchFamily="34" charset="0"/>
            </a:rPr>
            <a:t>1) What support is available?</a:t>
          </a:r>
        </a:p>
      </dgm:t>
    </dgm:pt>
    <dgm:pt modelId="{7B095A9C-CD93-41A1-BC2C-4DC8937C0ADC}" type="parTrans" cxnId="{1B94067B-3844-4EE9-A31C-83891187FB34}">
      <dgm:prSet/>
      <dgm:spPr/>
      <dgm:t>
        <a:bodyPr/>
        <a:lstStyle/>
        <a:p>
          <a:endParaRPr lang="en-GB"/>
        </a:p>
      </dgm:t>
    </dgm:pt>
    <dgm:pt modelId="{98B0ACA0-740B-4390-84DD-9D46BD88D977}" type="sibTrans" cxnId="{1B94067B-3844-4EE9-A31C-83891187FB34}">
      <dgm:prSet/>
      <dgm:spPr/>
      <dgm:t>
        <a:bodyPr/>
        <a:lstStyle/>
        <a:p>
          <a:endParaRPr lang="en-GB"/>
        </a:p>
      </dgm:t>
    </dgm:pt>
    <dgm:pt modelId="{9D7167DD-B1FB-4D0D-A5F6-54874E13650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>
              <a:latin typeface="Arial" panose="020B0604020202020204" pitchFamily="34" charset="0"/>
              <a:cs typeface="Arial" panose="020B0604020202020204" pitchFamily="34" charset="0"/>
            </a:rPr>
            <a:t>2) How do you access it?</a:t>
          </a:r>
        </a:p>
      </dgm:t>
    </dgm:pt>
    <dgm:pt modelId="{06527693-AE77-4A67-8E20-89BC4979EB85}" type="parTrans" cxnId="{2F99EE7A-998F-494B-9FC3-2EA43382E448}">
      <dgm:prSet/>
      <dgm:spPr/>
      <dgm:t>
        <a:bodyPr/>
        <a:lstStyle/>
        <a:p>
          <a:endParaRPr lang="en-GB"/>
        </a:p>
      </dgm:t>
    </dgm:pt>
    <dgm:pt modelId="{F669FB75-072D-4790-A934-86E00FFF7300}" type="sibTrans" cxnId="{2F99EE7A-998F-494B-9FC3-2EA43382E448}">
      <dgm:prSet/>
      <dgm:spPr/>
      <dgm:t>
        <a:bodyPr/>
        <a:lstStyle/>
        <a:p>
          <a:endParaRPr lang="en-GB"/>
        </a:p>
      </dgm:t>
    </dgm:pt>
    <dgm:pt modelId="{9856EB75-9276-4D71-9843-7A9C229CBC8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800">
              <a:latin typeface="Arial" panose="020B0604020202020204" pitchFamily="34" charset="0"/>
              <a:cs typeface="Arial" panose="020B0604020202020204" pitchFamily="34" charset="0"/>
            </a:rPr>
            <a:t>3) When and how to repay?</a:t>
          </a:r>
        </a:p>
      </dgm:t>
    </dgm:pt>
    <dgm:pt modelId="{627CC985-22F4-447D-BA41-27AF5164F0AA}" type="parTrans" cxnId="{41550F24-B4C2-4A38-A4C7-4A4A2178EC44}">
      <dgm:prSet/>
      <dgm:spPr/>
      <dgm:t>
        <a:bodyPr/>
        <a:lstStyle/>
        <a:p>
          <a:endParaRPr lang="en-GB"/>
        </a:p>
      </dgm:t>
    </dgm:pt>
    <dgm:pt modelId="{80C6EB07-A675-45EC-9643-573211B10F01}" type="sibTrans" cxnId="{41550F24-B4C2-4A38-A4C7-4A4A2178EC44}">
      <dgm:prSet/>
      <dgm:spPr/>
      <dgm:t>
        <a:bodyPr/>
        <a:lstStyle/>
        <a:p>
          <a:endParaRPr lang="en-GB"/>
        </a:p>
      </dgm:t>
    </dgm:pt>
    <dgm:pt modelId="{1F46FEDF-69B5-47A2-B3F0-EF8383B429F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800">
              <a:latin typeface="Arial" panose="020B0604020202020204" pitchFamily="34" charset="0"/>
              <a:cs typeface="Arial" panose="020B0604020202020204" pitchFamily="34" charset="0"/>
            </a:rPr>
            <a:t>4) How to manage your money?</a:t>
          </a:r>
        </a:p>
      </dgm:t>
    </dgm:pt>
    <dgm:pt modelId="{907DC3DE-47CE-43CC-BD1A-590DD5ACC688}" type="parTrans" cxnId="{E0329520-DF31-40B4-AD96-344D1DB62FF2}">
      <dgm:prSet/>
      <dgm:spPr/>
      <dgm:t>
        <a:bodyPr/>
        <a:lstStyle/>
        <a:p>
          <a:endParaRPr lang="en-GB"/>
        </a:p>
      </dgm:t>
    </dgm:pt>
    <dgm:pt modelId="{9738AE10-3E46-4F4D-B74D-1D13D1B12F3C}" type="sibTrans" cxnId="{E0329520-DF31-40B4-AD96-344D1DB62FF2}">
      <dgm:prSet/>
      <dgm:spPr/>
      <dgm:t>
        <a:bodyPr/>
        <a:lstStyle/>
        <a:p>
          <a:endParaRPr lang="en-GB"/>
        </a:p>
      </dgm:t>
    </dgm:pt>
    <dgm:pt modelId="{36AEA196-F44E-478D-98DC-FDDF4B6930C4}" type="pres">
      <dgm:prSet presAssocID="{107004D2-9B5E-4EB8-B7A4-A0A0CA88C42A}" presName="diagram" presStyleCnt="0">
        <dgm:presLayoutVars>
          <dgm:dir/>
          <dgm:resizeHandles val="exact"/>
        </dgm:presLayoutVars>
      </dgm:prSet>
      <dgm:spPr/>
    </dgm:pt>
    <dgm:pt modelId="{042A9172-92CC-430E-ADB2-0BA74BFF3F7A}" type="pres">
      <dgm:prSet presAssocID="{DF7E076A-D1B0-43D1-8751-98D8600F11DD}" presName="node" presStyleLbl="node1" presStyleIdx="0" presStyleCnt="4">
        <dgm:presLayoutVars>
          <dgm:bulletEnabled val="1"/>
        </dgm:presLayoutVars>
      </dgm:prSet>
      <dgm:spPr/>
    </dgm:pt>
    <dgm:pt modelId="{66A782C8-269B-4E4C-B92C-BBAE6DCC5516}" type="pres">
      <dgm:prSet presAssocID="{98B0ACA0-740B-4390-84DD-9D46BD88D977}" presName="sibTrans" presStyleCnt="0"/>
      <dgm:spPr/>
    </dgm:pt>
    <dgm:pt modelId="{A1196E64-0EC0-4173-A8ED-1DB3BAFCC8D2}" type="pres">
      <dgm:prSet presAssocID="{9D7167DD-B1FB-4D0D-A5F6-54874E13650D}" presName="node" presStyleLbl="node1" presStyleIdx="1" presStyleCnt="4">
        <dgm:presLayoutVars>
          <dgm:bulletEnabled val="1"/>
        </dgm:presLayoutVars>
      </dgm:prSet>
      <dgm:spPr/>
    </dgm:pt>
    <dgm:pt modelId="{06BA27BB-4854-4585-8811-885431E298A7}" type="pres">
      <dgm:prSet presAssocID="{F669FB75-072D-4790-A934-86E00FFF7300}" presName="sibTrans" presStyleCnt="0"/>
      <dgm:spPr/>
    </dgm:pt>
    <dgm:pt modelId="{D96FD2DB-B3E8-47EA-AD12-ACD58D0F7279}" type="pres">
      <dgm:prSet presAssocID="{9856EB75-9276-4D71-9843-7A9C229CBC80}" presName="node" presStyleLbl="node1" presStyleIdx="2" presStyleCnt="4">
        <dgm:presLayoutVars>
          <dgm:bulletEnabled val="1"/>
        </dgm:presLayoutVars>
      </dgm:prSet>
      <dgm:spPr/>
    </dgm:pt>
    <dgm:pt modelId="{A29622AC-247B-41FB-94F0-C969BF0C46D4}" type="pres">
      <dgm:prSet presAssocID="{80C6EB07-A675-45EC-9643-573211B10F01}" presName="sibTrans" presStyleCnt="0"/>
      <dgm:spPr/>
    </dgm:pt>
    <dgm:pt modelId="{5009E98A-ED88-44D6-B087-002D4E40871C}" type="pres">
      <dgm:prSet presAssocID="{1F46FEDF-69B5-47A2-B3F0-EF8383B429FE}" presName="node" presStyleLbl="node1" presStyleIdx="3" presStyleCnt="4">
        <dgm:presLayoutVars>
          <dgm:bulletEnabled val="1"/>
        </dgm:presLayoutVars>
      </dgm:prSet>
      <dgm:spPr/>
    </dgm:pt>
  </dgm:ptLst>
  <dgm:cxnLst>
    <dgm:cxn modelId="{5639D904-1921-477A-9A8B-90B1D70D9C4F}" type="presOf" srcId="{9D7167DD-B1FB-4D0D-A5F6-54874E13650D}" destId="{A1196E64-0EC0-4173-A8ED-1DB3BAFCC8D2}" srcOrd="0" destOrd="0" presId="urn:microsoft.com/office/officeart/2005/8/layout/default"/>
    <dgm:cxn modelId="{E0329520-DF31-40B4-AD96-344D1DB62FF2}" srcId="{107004D2-9B5E-4EB8-B7A4-A0A0CA88C42A}" destId="{1F46FEDF-69B5-47A2-B3F0-EF8383B429FE}" srcOrd="3" destOrd="0" parTransId="{907DC3DE-47CE-43CC-BD1A-590DD5ACC688}" sibTransId="{9738AE10-3E46-4F4D-B74D-1D13D1B12F3C}"/>
    <dgm:cxn modelId="{41550F24-B4C2-4A38-A4C7-4A4A2178EC44}" srcId="{107004D2-9B5E-4EB8-B7A4-A0A0CA88C42A}" destId="{9856EB75-9276-4D71-9843-7A9C229CBC80}" srcOrd="2" destOrd="0" parTransId="{627CC985-22F4-447D-BA41-27AF5164F0AA}" sibTransId="{80C6EB07-A675-45EC-9643-573211B10F01}"/>
    <dgm:cxn modelId="{8A3B3A4C-D866-4EBF-9295-2BB22EFA74EA}" type="presOf" srcId="{107004D2-9B5E-4EB8-B7A4-A0A0CA88C42A}" destId="{36AEA196-F44E-478D-98DC-FDDF4B6930C4}" srcOrd="0" destOrd="0" presId="urn:microsoft.com/office/officeart/2005/8/layout/default"/>
    <dgm:cxn modelId="{B7116D4C-BF4F-4B48-BB9A-C633976EFC72}" type="presOf" srcId="{1F46FEDF-69B5-47A2-B3F0-EF8383B429FE}" destId="{5009E98A-ED88-44D6-B087-002D4E40871C}" srcOrd="0" destOrd="0" presId="urn:microsoft.com/office/officeart/2005/8/layout/default"/>
    <dgm:cxn modelId="{2F99EE7A-998F-494B-9FC3-2EA43382E448}" srcId="{107004D2-9B5E-4EB8-B7A4-A0A0CA88C42A}" destId="{9D7167DD-B1FB-4D0D-A5F6-54874E13650D}" srcOrd="1" destOrd="0" parTransId="{06527693-AE77-4A67-8E20-89BC4979EB85}" sibTransId="{F669FB75-072D-4790-A934-86E00FFF7300}"/>
    <dgm:cxn modelId="{1B94067B-3844-4EE9-A31C-83891187FB34}" srcId="{107004D2-9B5E-4EB8-B7A4-A0A0CA88C42A}" destId="{DF7E076A-D1B0-43D1-8751-98D8600F11DD}" srcOrd="0" destOrd="0" parTransId="{7B095A9C-CD93-41A1-BC2C-4DC8937C0ADC}" sibTransId="{98B0ACA0-740B-4390-84DD-9D46BD88D977}"/>
    <dgm:cxn modelId="{57D599A2-B71D-4361-9AEB-336D5F1AB1E8}" type="presOf" srcId="{DF7E076A-D1B0-43D1-8751-98D8600F11DD}" destId="{042A9172-92CC-430E-ADB2-0BA74BFF3F7A}" srcOrd="0" destOrd="0" presId="urn:microsoft.com/office/officeart/2005/8/layout/default"/>
    <dgm:cxn modelId="{304906DA-DE45-4FE5-9DE3-595E936FCB00}" type="presOf" srcId="{9856EB75-9276-4D71-9843-7A9C229CBC80}" destId="{D96FD2DB-B3E8-47EA-AD12-ACD58D0F7279}" srcOrd="0" destOrd="0" presId="urn:microsoft.com/office/officeart/2005/8/layout/default"/>
    <dgm:cxn modelId="{9E9E1EC0-AE28-498F-A14B-F18E3246F51A}" type="presParOf" srcId="{36AEA196-F44E-478D-98DC-FDDF4B6930C4}" destId="{042A9172-92CC-430E-ADB2-0BA74BFF3F7A}" srcOrd="0" destOrd="0" presId="urn:microsoft.com/office/officeart/2005/8/layout/default"/>
    <dgm:cxn modelId="{AC0234F1-1438-4930-AD62-A9A84F8BC180}" type="presParOf" srcId="{36AEA196-F44E-478D-98DC-FDDF4B6930C4}" destId="{66A782C8-269B-4E4C-B92C-BBAE6DCC5516}" srcOrd="1" destOrd="0" presId="urn:microsoft.com/office/officeart/2005/8/layout/default"/>
    <dgm:cxn modelId="{F8B182A5-A0E1-4646-BA3E-7CD2CDDD27BD}" type="presParOf" srcId="{36AEA196-F44E-478D-98DC-FDDF4B6930C4}" destId="{A1196E64-0EC0-4173-A8ED-1DB3BAFCC8D2}" srcOrd="2" destOrd="0" presId="urn:microsoft.com/office/officeart/2005/8/layout/default"/>
    <dgm:cxn modelId="{A9E2550F-C943-4CDE-89CE-4DFF01884D06}" type="presParOf" srcId="{36AEA196-F44E-478D-98DC-FDDF4B6930C4}" destId="{06BA27BB-4854-4585-8811-885431E298A7}" srcOrd="3" destOrd="0" presId="urn:microsoft.com/office/officeart/2005/8/layout/default"/>
    <dgm:cxn modelId="{5B8936F3-6907-4BF6-8294-AF29D9E7A7CF}" type="presParOf" srcId="{36AEA196-F44E-478D-98DC-FDDF4B6930C4}" destId="{D96FD2DB-B3E8-47EA-AD12-ACD58D0F7279}" srcOrd="4" destOrd="0" presId="urn:microsoft.com/office/officeart/2005/8/layout/default"/>
    <dgm:cxn modelId="{4D8A04E0-67E5-4D46-8429-458A4E713528}" type="presParOf" srcId="{36AEA196-F44E-478D-98DC-FDDF4B6930C4}" destId="{A29622AC-247B-41FB-94F0-C969BF0C46D4}" srcOrd="5" destOrd="0" presId="urn:microsoft.com/office/officeart/2005/8/layout/default"/>
    <dgm:cxn modelId="{5CB6DF2A-68B7-4093-9FB7-2185F00FDBAB}" type="presParOf" srcId="{36AEA196-F44E-478D-98DC-FDDF4B6930C4}" destId="{5009E98A-ED88-44D6-B087-002D4E40871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D5DE6-0A57-4062-99B4-4A93DC6E32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8979A-F174-4113-9C64-7ACF857BE7D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>
            <a:solidFill>
              <a:schemeClr val="bg1"/>
            </a:solidFill>
            <a:latin typeface="Arial" panose="020B0604020202020204" pitchFamily="34" charset="0"/>
            <a:ea typeface="Helvetica Neue Light" panose="02000403000000020004" pitchFamily="2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b="1">
            <a:solidFill>
              <a:schemeClr val="bg1"/>
            </a:solidFill>
            <a:latin typeface="Arial" panose="020B0604020202020204" pitchFamily="34" charset="0"/>
            <a:ea typeface="Helvetica Neue Light" panose="02000403000000020004" pitchFamily="2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£1,000 Specialist Subject Payments </a:t>
          </a:r>
          <a:r>
            <a:rPr lang="en-GB" sz="1800" b="1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– </a:t>
          </a:r>
          <a:r>
            <a:rPr lang="en-GB" sz="1800" b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disciplines that </a:t>
          </a:r>
          <a:r>
            <a:rPr lang="en-GB" sz="18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struggle to recruit e.g. mental health</a:t>
          </a:r>
        </a:p>
        <a:p>
          <a:pPr defTabSz="2222500">
            <a:lnSpc>
              <a:spcPct val="90000"/>
            </a:lnSpc>
            <a:buNone/>
          </a:pPr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£1,000 Specialist Subject Payments for  courses that struggle to recruit.&#10;£2,000 Parental Support and additional Regional Incentive Payments targeted at specific geographical areas. &#10;"/>
        </a:ext>
      </dgm:extLst>
    </dgm:pt>
    <dgm:pt modelId="{EE722E3E-B016-435E-8A9B-D02F092F7018}" type="parTrans" cxnId="{411A2D1E-6860-4A28-8916-BA6657C013E7}">
      <dgm:prSet/>
      <dgm:spPr/>
      <dgm:t>
        <a:bodyPr/>
        <a:lstStyle/>
        <a:p>
          <a:endParaRPr lang="en-US"/>
        </a:p>
      </dgm:t>
    </dgm:pt>
    <dgm:pt modelId="{72ED5E7A-7010-48E6-98C8-DC9C6B0CFAF8}" type="sibTrans" cxnId="{411A2D1E-6860-4A28-8916-BA6657C013E7}">
      <dgm:prSet/>
      <dgm:spPr/>
      <dgm:t>
        <a:bodyPr/>
        <a:lstStyle/>
        <a:p>
          <a:endParaRPr lang="en-US"/>
        </a:p>
      </dgm:t>
    </dgm:pt>
    <dgm:pt modelId="{EE4125A6-98C4-41FF-89AF-0B5AA3B21B8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i="1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ea typeface="Helvetica Neue Light" panose="02000403000000020004" pitchFamily="2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£2,000 Parental Support </a:t>
          </a:r>
          <a:r>
            <a:rPr lang="en-GB" sz="18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-  additional childcare allowance</a:t>
          </a:r>
        </a:p>
        <a:p>
          <a:pPr defTabSz="2222500">
            <a:lnSpc>
              <a:spcPct val="90000"/>
            </a:lnSpc>
            <a:buNone/>
          </a:pPr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£1,000 Specialist Subject Payments for  courses that struggle to recruit.&#10;£2,000 Parental Support and additional funding for travel and accommodation expenses and an exceptional support fund.&#10;"/>
        </a:ext>
      </dgm:extLst>
    </dgm:pt>
    <dgm:pt modelId="{1418861F-B9ED-4519-9031-2FFF1E61A81F}" type="parTrans" cxnId="{1BB322EC-3E8D-4D42-B9DE-95CF6F193EB6}">
      <dgm:prSet/>
      <dgm:spPr/>
      <dgm:t>
        <a:bodyPr/>
        <a:lstStyle/>
        <a:p>
          <a:endParaRPr lang="en-US"/>
        </a:p>
      </dgm:t>
    </dgm:pt>
    <dgm:pt modelId="{2DF5D398-8633-4F34-BEAD-F799769F4726}" type="sibTrans" cxnId="{1BB322EC-3E8D-4D42-B9DE-95CF6F193EB6}">
      <dgm:prSet/>
      <dgm:spPr/>
      <dgm:t>
        <a:bodyPr/>
        <a:lstStyle/>
        <a:p>
          <a:endParaRPr lang="en-US"/>
        </a:p>
      </dgm:t>
    </dgm:pt>
    <dgm:pt modelId="{BF65CAF8-1EE4-4AB6-9DE3-D17E06395F2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1" i="1">
              <a:latin typeface="Arial" panose="020B0604020202020204" pitchFamily="34" charset="0"/>
              <a:cs typeface="Arial" panose="020B0604020202020204" pitchFamily="34" charset="0"/>
            </a:rPr>
            <a:t>Additional funding: 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Travel and Dual Accommodation Expenses and Exceptional Support Fund  </a:t>
          </a:r>
        </a:p>
      </dgm:t>
      <dgm:extLst>
        <a:ext uri="{E40237B7-FDA0-4F09-8148-C483321AD2D9}">
          <dgm14:cNvPr xmlns:dgm14="http://schemas.microsoft.com/office/drawing/2010/diagram" id="0" name="" descr="£1,000 Specialist Subject Payments for  courses that struggle to recruit.&#10;£1,000 Parental Support and £1,000 Regional Incentive targeted at specific geographical areas. &#10;"/>
        </a:ext>
      </dgm:extLst>
    </dgm:pt>
    <dgm:pt modelId="{37B99F95-CCE9-4A6D-AD40-2D8FFECA1723}" type="parTrans" cxnId="{F14539C3-F466-4513-8477-BC2FCE5102C2}">
      <dgm:prSet/>
      <dgm:spPr/>
      <dgm:t>
        <a:bodyPr/>
        <a:lstStyle/>
        <a:p>
          <a:endParaRPr lang="en-US"/>
        </a:p>
      </dgm:t>
    </dgm:pt>
    <dgm:pt modelId="{9953983B-4602-4990-B66B-A8DD125F5349}" type="sibTrans" cxnId="{F14539C3-F466-4513-8477-BC2FCE5102C2}">
      <dgm:prSet/>
      <dgm:spPr/>
      <dgm:t>
        <a:bodyPr/>
        <a:lstStyle/>
        <a:p>
          <a:endParaRPr lang="en-US"/>
        </a:p>
      </dgm:t>
    </dgm:pt>
    <dgm:pt modelId="{DD17F89A-06C3-441E-982E-E1BD75A9CAF2}" type="pres">
      <dgm:prSet presAssocID="{621D5DE6-0A57-4062-99B4-4A93DC6E3255}" presName="Name0" presStyleCnt="0">
        <dgm:presLayoutVars>
          <dgm:chMax val="7"/>
          <dgm:chPref val="7"/>
          <dgm:dir/>
        </dgm:presLayoutVars>
      </dgm:prSet>
      <dgm:spPr/>
    </dgm:pt>
    <dgm:pt modelId="{3EB2BA7F-D533-4F4E-8BCE-EA1C5E3ADDDE}" type="pres">
      <dgm:prSet presAssocID="{621D5DE6-0A57-4062-99B4-4A93DC6E3255}" presName="Name1" presStyleCnt="0"/>
      <dgm:spPr/>
    </dgm:pt>
    <dgm:pt modelId="{38DE38A2-3558-4B5A-8B8B-A76D91CF287E}" type="pres">
      <dgm:prSet presAssocID="{621D5DE6-0A57-4062-99B4-4A93DC6E3255}" presName="cycle" presStyleCnt="0"/>
      <dgm:spPr/>
    </dgm:pt>
    <dgm:pt modelId="{481D0F50-A680-4D42-B7F4-D4071CC58913}" type="pres">
      <dgm:prSet presAssocID="{621D5DE6-0A57-4062-99B4-4A93DC6E3255}" presName="srcNode" presStyleLbl="node1" presStyleIdx="0" presStyleCnt="3"/>
      <dgm:spPr/>
    </dgm:pt>
    <dgm:pt modelId="{EAD29AFF-A70F-4649-BF2E-AE1D3BC0AA16}" type="pres">
      <dgm:prSet presAssocID="{621D5DE6-0A57-4062-99B4-4A93DC6E3255}" presName="conn" presStyleLbl="parChTrans1D2" presStyleIdx="0" presStyleCnt="1"/>
      <dgm:spPr/>
    </dgm:pt>
    <dgm:pt modelId="{887C7DD6-6E06-4150-B7B0-71187FE7AD47}" type="pres">
      <dgm:prSet presAssocID="{621D5DE6-0A57-4062-99B4-4A93DC6E3255}" presName="extraNode" presStyleLbl="node1" presStyleIdx="0" presStyleCnt="3"/>
      <dgm:spPr/>
    </dgm:pt>
    <dgm:pt modelId="{124C926C-3CA2-4CDF-AA71-E4A802263557}" type="pres">
      <dgm:prSet presAssocID="{621D5DE6-0A57-4062-99B4-4A93DC6E3255}" presName="dstNode" presStyleLbl="node1" presStyleIdx="0" presStyleCnt="3"/>
      <dgm:spPr/>
    </dgm:pt>
    <dgm:pt modelId="{2A12E02F-C826-41A5-87D3-D0F194F00FE1}" type="pres">
      <dgm:prSet presAssocID="{B7E8979A-F174-4113-9C64-7ACF857BE7D0}" presName="text_1" presStyleLbl="node1" presStyleIdx="0" presStyleCnt="3">
        <dgm:presLayoutVars>
          <dgm:bulletEnabled val="1"/>
        </dgm:presLayoutVars>
      </dgm:prSet>
      <dgm:spPr/>
    </dgm:pt>
    <dgm:pt modelId="{F534E000-6CC7-422E-8312-3413199298A7}" type="pres">
      <dgm:prSet presAssocID="{B7E8979A-F174-4113-9C64-7ACF857BE7D0}" presName="accent_1" presStyleCnt="0"/>
      <dgm:spPr/>
    </dgm:pt>
    <dgm:pt modelId="{F348E3DC-2741-498D-BBC5-0BFE0D66D6F5}" type="pres">
      <dgm:prSet presAssocID="{B7E8979A-F174-4113-9C64-7ACF857BE7D0}" presName="accentRepeatNode" presStyleLbl="solidFgAcc1" presStyleIdx="0" presStyleCnt="3" custLinFactNeighborY="2001"/>
      <dgm:spPr/>
    </dgm:pt>
    <dgm:pt modelId="{3F1B2A34-CB05-4B80-92DB-EAA8B5882137}" type="pres">
      <dgm:prSet presAssocID="{EE4125A6-98C4-41FF-89AF-0B5AA3B21B8A}" presName="text_2" presStyleLbl="node1" presStyleIdx="1" presStyleCnt="3">
        <dgm:presLayoutVars>
          <dgm:bulletEnabled val="1"/>
        </dgm:presLayoutVars>
      </dgm:prSet>
      <dgm:spPr/>
    </dgm:pt>
    <dgm:pt modelId="{9615252A-88EF-40AD-ABE5-B6AF30A194D3}" type="pres">
      <dgm:prSet presAssocID="{EE4125A6-98C4-41FF-89AF-0B5AA3B21B8A}" presName="accent_2" presStyleCnt="0"/>
      <dgm:spPr/>
    </dgm:pt>
    <dgm:pt modelId="{77552A2B-CBC9-40F4-8BC5-022B4D5A78EE}" type="pres">
      <dgm:prSet presAssocID="{EE4125A6-98C4-41FF-89AF-0B5AA3B21B8A}" presName="accentRepeatNode" presStyleLbl="solidFgAcc1" presStyleIdx="1" presStyleCnt="3"/>
      <dgm:spPr/>
    </dgm:pt>
    <dgm:pt modelId="{82F4740E-E1F6-4684-94E3-DAADBB539F35}" type="pres">
      <dgm:prSet presAssocID="{BF65CAF8-1EE4-4AB6-9DE3-D17E06395F2A}" presName="text_3" presStyleLbl="node1" presStyleIdx="2" presStyleCnt="3">
        <dgm:presLayoutVars>
          <dgm:bulletEnabled val="1"/>
        </dgm:presLayoutVars>
      </dgm:prSet>
      <dgm:spPr/>
    </dgm:pt>
    <dgm:pt modelId="{698AB713-8683-4841-A109-AEC520D12463}" type="pres">
      <dgm:prSet presAssocID="{BF65CAF8-1EE4-4AB6-9DE3-D17E06395F2A}" presName="accent_3" presStyleCnt="0"/>
      <dgm:spPr/>
    </dgm:pt>
    <dgm:pt modelId="{90F7FC93-881A-4E5C-B939-FB80AB1FCA74}" type="pres">
      <dgm:prSet presAssocID="{BF65CAF8-1EE4-4AB6-9DE3-D17E06395F2A}" presName="accentRepeatNode" presStyleLbl="solidFgAcc1" presStyleIdx="2" presStyleCnt="3"/>
      <dgm:spPr/>
    </dgm:pt>
  </dgm:ptLst>
  <dgm:cxnLst>
    <dgm:cxn modelId="{0A26A61B-BE78-4E47-A35B-98D1E441FD8E}" type="presOf" srcId="{EE4125A6-98C4-41FF-89AF-0B5AA3B21B8A}" destId="{3F1B2A34-CB05-4B80-92DB-EAA8B5882137}" srcOrd="0" destOrd="0" presId="urn:microsoft.com/office/officeart/2008/layout/VerticalCurvedList"/>
    <dgm:cxn modelId="{411A2D1E-6860-4A28-8916-BA6657C013E7}" srcId="{621D5DE6-0A57-4062-99B4-4A93DC6E3255}" destId="{B7E8979A-F174-4113-9C64-7ACF857BE7D0}" srcOrd="0" destOrd="0" parTransId="{EE722E3E-B016-435E-8A9B-D02F092F7018}" sibTransId="{72ED5E7A-7010-48E6-98C8-DC9C6B0CFAF8}"/>
    <dgm:cxn modelId="{33D49B33-F973-49DC-9B38-498488442887}" type="presOf" srcId="{621D5DE6-0A57-4062-99B4-4A93DC6E3255}" destId="{DD17F89A-06C3-441E-982E-E1BD75A9CAF2}" srcOrd="0" destOrd="0" presId="urn:microsoft.com/office/officeart/2008/layout/VerticalCurvedList"/>
    <dgm:cxn modelId="{2096E34B-C68D-4E9E-B01C-8EEA56AFE2B0}" type="presOf" srcId="{BF65CAF8-1EE4-4AB6-9DE3-D17E06395F2A}" destId="{82F4740E-E1F6-4684-94E3-DAADBB539F35}" srcOrd="0" destOrd="0" presId="urn:microsoft.com/office/officeart/2008/layout/VerticalCurvedList"/>
    <dgm:cxn modelId="{0CAFE88F-ED97-46C1-A0D6-30DF697ED0C0}" type="presOf" srcId="{B7E8979A-F174-4113-9C64-7ACF857BE7D0}" destId="{2A12E02F-C826-41A5-87D3-D0F194F00FE1}" srcOrd="0" destOrd="0" presId="urn:microsoft.com/office/officeart/2008/layout/VerticalCurvedList"/>
    <dgm:cxn modelId="{F14539C3-F466-4513-8477-BC2FCE5102C2}" srcId="{621D5DE6-0A57-4062-99B4-4A93DC6E3255}" destId="{BF65CAF8-1EE4-4AB6-9DE3-D17E06395F2A}" srcOrd="2" destOrd="0" parTransId="{37B99F95-CCE9-4A6D-AD40-2D8FFECA1723}" sibTransId="{9953983B-4602-4990-B66B-A8DD125F5349}"/>
    <dgm:cxn modelId="{FEA80CDF-3828-4DD8-A2C9-601483D59EAA}" type="presOf" srcId="{72ED5E7A-7010-48E6-98C8-DC9C6B0CFAF8}" destId="{EAD29AFF-A70F-4649-BF2E-AE1D3BC0AA16}" srcOrd="0" destOrd="0" presId="urn:microsoft.com/office/officeart/2008/layout/VerticalCurvedList"/>
    <dgm:cxn modelId="{1BB322EC-3E8D-4D42-B9DE-95CF6F193EB6}" srcId="{621D5DE6-0A57-4062-99B4-4A93DC6E3255}" destId="{EE4125A6-98C4-41FF-89AF-0B5AA3B21B8A}" srcOrd="1" destOrd="0" parTransId="{1418861F-B9ED-4519-9031-2FFF1E61A81F}" sibTransId="{2DF5D398-8633-4F34-BEAD-F799769F4726}"/>
    <dgm:cxn modelId="{DBA5E162-EB00-4832-AE3D-9D5F3D559577}" type="presParOf" srcId="{DD17F89A-06C3-441E-982E-E1BD75A9CAF2}" destId="{3EB2BA7F-D533-4F4E-8BCE-EA1C5E3ADDDE}" srcOrd="0" destOrd="0" presId="urn:microsoft.com/office/officeart/2008/layout/VerticalCurvedList"/>
    <dgm:cxn modelId="{699DA071-4E34-4855-805B-1309FAFFC0CC}" type="presParOf" srcId="{3EB2BA7F-D533-4F4E-8BCE-EA1C5E3ADDDE}" destId="{38DE38A2-3558-4B5A-8B8B-A76D91CF287E}" srcOrd="0" destOrd="0" presId="urn:microsoft.com/office/officeart/2008/layout/VerticalCurvedList"/>
    <dgm:cxn modelId="{2E501D5A-CE37-417F-8E1B-404EB6170155}" type="presParOf" srcId="{38DE38A2-3558-4B5A-8B8B-A76D91CF287E}" destId="{481D0F50-A680-4D42-B7F4-D4071CC58913}" srcOrd="0" destOrd="0" presId="urn:microsoft.com/office/officeart/2008/layout/VerticalCurvedList"/>
    <dgm:cxn modelId="{CD1B09F3-7EB9-452E-AFB8-459790F8809D}" type="presParOf" srcId="{38DE38A2-3558-4B5A-8B8B-A76D91CF287E}" destId="{EAD29AFF-A70F-4649-BF2E-AE1D3BC0AA16}" srcOrd="1" destOrd="0" presId="urn:microsoft.com/office/officeart/2008/layout/VerticalCurvedList"/>
    <dgm:cxn modelId="{5E9EEF45-7C50-4AAA-92DB-668EB3D64504}" type="presParOf" srcId="{38DE38A2-3558-4B5A-8B8B-A76D91CF287E}" destId="{887C7DD6-6E06-4150-B7B0-71187FE7AD47}" srcOrd="2" destOrd="0" presId="urn:microsoft.com/office/officeart/2008/layout/VerticalCurvedList"/>
    <dgm:cxn modelId="{DD4D2369-6C23-4C30-B444-84856BCD336F}" type="presParOf" srcId="{38DE38A2-3558-4B5A-8B8B-A76D91CF287E}" destId="{124C926C-3CA2-4CDF-AA71-E4A802263557}" srcOrd="3" destOrd="0" presId="urn:microsoft.com/office/officeart/2008/layout/VerticalCurvedList"/>
    <dgm:cxn modelId="{6EB07FFF-E8D9-4E53-9D5F-181707A3FC30}" type="presParOf" srcId="{3EB2BA7F-D533-4F4E-8BCE-EA1C5E3ADDDE}" destId="{2A12E02F-C826-41A5-87D3-D0F194F00FE1}" srcOrd="1" destOrd="0" presId="urn:microsoft.com/office/officeart/2008/layout/VerticalCurvedList"/>
    <dgm:cxn modelId="{0B96238E-D009-44D5-8B18-A8E6F0AB6098}" type="presParOf" srcId="{3EB2BA7F-D533-4F4E-8BCE-EA1C5E3ADDDE}" destId="{F534E000-6CC7-422E-8312-3413199298A7}" srcOrd="2" destOrd="0" presId="urn:microsoft.com/office/officeart/2008/layout/VerticalCurvedList"/>
    <dgm:cxn modelId="{43C30027-FEEE-4F72-A855-41F954AF3A36}" type="presParOf" srcId="{F534E000-6CC7-422E-8312-3413199298A7}" destId="{F348E3DC-2741-498D-BBC5-0BFE0D66D6F5}" srcOrd="0" destOrd="0" presId="urn:microsoft.com/office/officeart/2008/layout/VerticalCurvedList"/>
    <dgm:cxn modelId="{E398DFDE-60A6-4E5F-8A8E-D1FF4F3BCE18}" type="presParOf" srcId="{3EB2BA7F-D533-4F4E-8BCE-EA1C5E3ADDDE}" destId="{3F1B2A34-CB05-4B80-92DB-EAA8B5882137}" srcOrd="3" destOrd="0" presId="urn:microsoft.com/office/officeart/2008/layout/VerticalCurvedList"/>
    <dgm:cxn modelId="{44134DB6-9060-4D41-9F0F-9A9F43D87750}" type="presParOf" srcId="{3EB2BA7F-D533-4F4E-8BCE-EA1C5E3ADDDE}" destId="{9615252A-88EF-40AD-ABE5-B6AF30A194D3}" srcOrd="4" destOrd="0" presId="urn:microsoft.com/office/officeart/2008/layout/VerticalCurvedList"/>
    <dgm:cxn modelId="{9481B9A2-BB82-4F87-A434-FB0FC81DC4C4}" type="presParOf" srcId="{9615252A-88EF-40AD-ABE5-B6AF30A194D3}" destId="{77552A2B-CBC9-40F4-8BC5-022B4D5A78EE}" srcOrd="0" destOrd="0" presId="urn:microsoft.com/office/officeart/2008/layout/VerticalCurvedList"/>
    <dgm:cxn modelId="{3AFAE7C3-E49D-4B24-82E7-AD1112490394}" type="presParOf" srcId="{3EB2BA7F-D533-4F4E-8BCE-EA1C5E3ADDDE}" destId="{82F4740E-E1F6-4684-94E3-DAADBB539F35}" srcOrd="5" destOrd="0" presId="urn:microsoft.com/office/officeart/2008/layout/VerticalCurvedList"/>
    <dgm:cxn modelId="{CCFAB879-75FE-48EE-BC2B-7C44CB2343D6}" type="presParOf" srcId="{3EB2BA7F-D533-4F4E-8BCE-EA1C5E3ADDDE}" destId="{698AB713-8683-4841-A109-AEC520D12463}" srcOrd="6" destOrd="0" presId="urn:microsoft.com/office/officeart/2008/layout/VerticalCurvedList"/>
    <dgm:cxn modelId="{2E3D07B1-A982-4DE7-A001-032613C83EFC}" type="presParOf" srcId="{698AB713-8683-4841-A109-AEC520D12463}" destId="{90F7FC93-881A-4E5C-B939-FB80AB1FCA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9172-92CC-430E-ADB2-0BA74BFF3F7A}">
      <dsp:nvSpPr>
        <dsp:cNvPr id="0" name=""/>
        <dsp:cNvSpPr/>
      </dsp:nvSpPr>
      <dsp:spPr>
        <a:xfrm>
          <a:off x="749" y="391178"/>
          <a:ext cx="2922731" cy="175363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Arial" panose="020B0604020202020204" pitchFamily="34" charset="0"/>
              <a:cs typeface="Arial" panose="020B0604020202020204" pitchFamily="34" charset="0"/>
            </a:rPr>
            <a:t>1) What support is available?</a:t>
          </a:r>
        </a:p>
      </dsp:txBody>
      <dsp:txXfrm>
        <a:off x="749" y="391178"/>
        <a:ext cx="2922731" cy="1753638"/>
      </dsp:txXfrm>
    </dsp:sp>
    <dsp:sp modelId="{A1196E64-0EC0-4173-A8ED-1DB3BAFCC8D2}">
      <dsp:nvSpPr>
        <dsp:cNvPr id="0" name=""/>
        <dsp:cNvSpPr/>
      </dsp:nvSpPr>
      <dsp:spPr>
        <a:xfrm>
          <a:off x="3215753" y="391178"/>
          <a:ext cx="2922731" cy="175363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Arial" panose="020B0604020202020204" pitchFamily="34" charset="0"/>
              <a:cs typeface="Arial" panose="020B0604020202020204" pitchFamily="34" charset="0"/>
            </a:rPr>
            <a:t>2) How do you access it?</a:t>
          </a:r>
        </a:p>
      </dsp:txBody>
      <dsp:txXfrm>
        <a:off x="3215753" y="391178"/>
        <a:ext cx="2922731" cy="1753638"/>
      </dsp:txXfrm>
    </dsp:sp>
    <dsp:sp modelId="{D96FD2DB-B3E8-47EA-AD12-ACD58D0F7279}">
      <dsp:nvSpPr>
        <dsp:cNvPr id="0" name=""/>
        <dsp:cNvSpPr/>
      </dsp:nvSpPr>
      <dsp:spPr>
        <a:xfrm>
          <a:off x="749" y="2437090"/>
          <a:ext cx="2922731" cy="175363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Arial" panose="020B0604020202020204" pitchFamily="34" charset="0"/>
              <a:cs typeface="Arial" panose="020B0604020202020204" pitchFamily="34" charset="0"/>
            </a:rPr>
            <a:t>3) When and how to repay?</a:t>
          </a:r>
        </a:p>
      </dsp:txBody>
      <dsp:txXfrm>
        <a:off x="749" y="2437090"/>
        <a:ext cx="2922731" cy="1753638"/>
      </dsp:txXfrm>
    </dsp:sp>
    <dsp:sp modelId="{5009E98A-ED88-44D6-B087-002D4E40871C}">
      <dsp:nvSpPr>
        <dsp:cNvPr id="0" name=""/>
        <dsp:cNvSpPr/>
      </dsp:nvSpPr>
      <dsp:spPr>
        <a:xfrm>
          <a:off x="3215753" y="2437090"/>
          <a:ext cx="2922731" cy="175363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Arial" panose="020B0604020202020204" pitchFamily="34" charset="0"/>
              <a:cs typeface="Arial" panose="020B0604020202020204" pitchFamily="34" charset="0"/>
            </a:rPr>
            <a:t>4) How to manage your money?</a:t>
          </a:r>
        </a:p>
      </dsp:txBody>
      <dsp:txXfrm>
        <a:off x="3215753" y="2437090"/>
        <a:ext cx="2922731" cy="1753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29AFF-A70F-4649-BF2E-AE1D3BC0AA16}">
      <dsp:nvSpPr>
        <dsp:cNvPr id="0" name=""/>
        <dsp:cNvSpPr/>
      </dsp:nvSpPr>
      <dsp:spPr>
        <a:xfrm>
          <a:off x="-4086716" y="-627236"/>
          <a:ext cx="4869800" cy="4869800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2E02F-C826-41A5-87D3-D0F194F00FE1}">
      <dsp:nvSpPr>
        <dsp:cNvPr id="0" name=""/>
        <dsp:cNvSpPr/>
      </dsp:nvSpPr>
      <dsp:spPr>
        <a:xfrm>
          <a:off x="503598" y="361532"/>
          <a:ext cx="8195318" cy="723065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3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kern="1200">
            <a:solidFill>
              <a:schemeClr val="bg1"/>
            </a:solidFill>
            <a:latin typeface="Arial" panose="020B0604020202020204" pitchFamily="34" charset="0"/>
            <a:ea typeface="Helvetica Neue Light" panose="02000403000000020004" pitchFamily="2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b="1" kern="1200">
            <a:solidFill>
              <a:schemeClr val="bg1"/>
            </a:solidFill>
            <a:latin typeface="Arial" panose="020B0604020202020204" pitchFamily="34" charset="0"/>
            <a:ea typeface="Helvetica Neue Light" panose="02000403000000020004" pitchFamily="2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 kern="12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£1,000 Specialist Subject Payments </a:t>
          </a:r>
          <a:r>
            <a:rPr lang="en-GB" sz="1800" b="1" kern="12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– </a:t>
          </a:r>
          <a:r>
            <a:rPr lang="en-GB" sz="1800" b="0" kern="12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disciplines that </a:t>
          </a:r>
          <a:r>
            <a:rPr lang="en-GB" sz="1800" kern="12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struggle to recruit e.g. mental health</a:t>
          </a:r>
        </a:p>
        <a:p>
          <a:pPr defTabSz="2222500">
            <a:lnSpc>
              <a:spcPct val="90000"/>
            </a:lnSpc>
            <a:spcBef>
              <a:spcPct val="0"/>
            </a:spcBef>
            <a:buNone/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598" y="361532"/>
        <a:ext cx="8195318" cy="723065"/>
      </dsp:txXfrm>
    </dsp:sp>
    <dsp:sp modelId="{F348E3DC-2741-498D-BBC5-0BFE0D66D6F5}">
      <dsp:nvSpPr>
        <dsp:cNvPr id="0" name=""/>
        <dsp:cNvSpPr/>
      </dsp:nvSpPr>
      <dsp:spPr>
        <a:xfrm>
          <a:off x="51682" y="289235"/>
          <a:ext cx="903832" cy="903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B2A34-CB05-4B80-92DB-EAA8B5882137}">
      <dsp:nvSpPr>
        <dsp:cNvPr id="0" name=""/>
        <dsp:cNvSpPr/>
      </dsp:nvSpPr>
      <dsp:spPr>
        <a:xfrm>
          <a:off x="766433" y="1446131"/>
          <a:ext cx="7932484" cy="723065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3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i="1" kern="120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ea typeface="Helvetica Neue Light" panose="02000403000000020004" pitchFamily="2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 kern="12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£2,000 Parental Support </a:t>
          </a:r>
          <a:r>
            <a:rPr lang="en-GB" sz="1800" kern="120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rPr>
            <a:t>-  additional childcare allowance</a:t>
          </a:r>
        </a:p>
        <a:p>
          <a:pPr defTabSz="2222500">
            <a:lnSpc>
              <a:spcPct val="90000"/>
            </a:lnSpc>
            <a:spcBef>
              <a:spcPct val="0"/>
            </a:spcBef>
            <a:buNone/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6433" y="1446131"/>
        <a:ext cx="7932484" cy="723065"/>
      </dsp:txXfrm>
    </dsp:sp>
    <dsp:sp modelId="{77552A2B-CBC9-40F4-8BC5-022B4D5A78EE}">
      <dsp:nvSpPr>
        <dsp:cNvPr id="0" name=""/>
        <dsp:cNvSpPr/>
      </dsp:nvSpPr>
      <dsp:spPr>
        <a:xfrm>
          <a:off x="314517" y="1355748"/>
          <a:ext cx="903832" cy="903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4740E-E1F6-4684-94E3-DAADBB539F35}">
      <dsp:nvSpPr>
        <dsp:cNvPr id="0" name=""/>
        <dsp:cNvSpPr/>
      </dsp:nvSpPr>
      <dsp:spPr>
        <a:xfrm>
          <a:off x="503598" y="2530729"/>
          <a:ext cx="8195318" cy="723065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latin typeface="Arial" panose="020B0604020202020204" pitchFamily="34" charset="0"/>
              <a:cs typeface="Arial" panose="020B0604020202020204" pitchFamily="34" charset="0"/>
            </a:rPr>
            <a:t>Additional funding: 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Travel and Dual Accommodation Expenses and Exceptional Support Fund  </a:t>
          </a:r>
        </a:p>
      </dsp:txBody>
      <dsp:txXfrm>
        <a:off x="503598" y="2530729"/>
        <a:ext cx="8195318" cy="723065"/>
      </dsp:txXfrm>
    </dsp:sp>
    <dsp:sp modelId="{90F7FC93-881A-4E5C-B939-FB80AB1FCA74}">
      <dsp:nvSpPr>
        <dsp:cNvPr id="0" name=""/>
        <dsp:cNvSpPr/>
      </dsp:nvSpPr>
      <dsp:spPr>
        <a:xfrm>
          <a:off x="51682" y="2440346"/>
          <a:ext cx="903832" cy="903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75CB-C1B0-A04F-A488-AD201C22181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8BF4-9543-9447-95CF-54E797D3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822406-5BB5-334E-943D-0FEFA54CF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40835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61153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3A1E27E-C164-DC46-BAD4-2F39A79180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515" y="2848655"/>
            <a:ext cx="5098093" cy="907331"/>
          </a:xfrm>
        </p:spPr>
        <p:txBody>
          <a:bodyPr lIns="0">
            <a:noAutofit/>
          </a:bodyPr>
          <a:lstStyle>
            <a:lvl1pPr marL="0" indent="0" algn="l">
              <a:buNone/>
              <a:defRPr sz="24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456880"/>
            <a:ext cx="5098093" cy="1268822"/>
          </a:xfrm>
        </p:spPr>
        <p:txBody>
          <a:bodyPr lIns="0" anchor="t" anchorCtr="0">
            <a:noAutofit/>
          </a:bodyPr>
          <a:lstStyle>
            <a:lvl1pPr algn="l">
              <a:defRPr sz="50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039AC9-B060-5C4E-9424-1A7ED1FCA8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397618-7DFA-3B4A-9E53-40D716CA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CF4A-ACB5-4D4C-8D03-23434A7C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E2A7D-1080-7A4F-89E6-860764AB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E3AD7B-D9A3-3F4C-B55C-1F0EF821A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275D5-DDFF-2645-8A83-A559C3FAF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551" y="5997600"/>
            <a:ext cx="1241529" cy="866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93F248-E44C-6B44-8574-7D5E7E7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7600"/>
            <a:ext cx="1866232" cy="86663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553437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pic>
        <p:nvPicPr>
          <p:cNvPr id="9" name="Picture 8" descr="Logo&#10;&#10;University of Huddersfield. Inspiring global professionals.">
            <a:extLst>
              <a:ext uri="{FF2B5EF4-FFF2-40B4-BE49-F238E27FC236}">
                <a16:creationId xmlns:a16="http://schemas.microsoft.com/office/drawing/2014/main" id="{4D8E4693-E630-BC46-A8CB-26A8E153F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191096"/>
            <a:ext cx="5662905" cy="2110908"/>
          </a:xfrm>
        </p:spPr>
        <p:txBody>
          <a:bodyPr lIns="0" anchor="ctr" anchorCtr="0">
            <a:noAutofit/>
          </a:bodyPr>
          <a:lstStyle>
            <a:lvl1pPr algn="l">
              <a:defRPr sz="35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text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90FCD3-0112-0742-B47E-4E062268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3490785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&#10;&#10;HEA Global Teaching Excellence Award 2017. Winner. ">
            <a:extLst>
              <a:ext uri="{FF2B5EF4-FFF2-40B4-BE49-F238E27FC236}">
                <a16:creationId xmlns:a16="http://schemas.microsoft.com/office/drawing/2014/main" id="{9C8C7AA0-AE25-F64E-B003-CC79F03D9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53" y="3767941"/>
            <a:ext cx="611642" cy="601903"/>
          </a:xfrm>
          <a:prstGeom prst="rect">
            <a:avLst/>
          </a:prstGeom>
        </p:spPr>
      </p:pic>
      <p:pic>
        <p:nvPicPr>
          <p:cNvPr id="21" name="Picture 20" descr="Logo&#10;&#10;TEF Gold. Teaching Excellence Framework">
            <a:extLst>
              <a:ext uri="{FF2B5EF4-FFF2-40B4-BE49-F238E27FC236}">
                <a16:creationId xmlns:a16="http://schemas.microsoft.com/office/drawing/2014/main" id="{549C419D-5E87-B242-9F8E-8C9F42BD8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5271" y="3889634"/>
            <a:ext cx="1233903" cy="404874"/>
          </a:xfrm>
          <a:prstGeom prst="rect">
            <a:avLst/>
          </a:prstGeom>
        </p:spPr>
      </p:pic>
      <p:pic>
        <p:nvPicPr>
          <p:cNvPr id="28" name="Picture 27" descr="Logo&#10;&#10;The Queens Anniversary Prizes, For Higher and Further Education 2019.">
            <a:extLst>
              <a:ext uri="{FF2B5EF4-FFF2-40B4-BE49-F238E27FC236}">
                <a16:creationId xmlns:a16="http://schemas.microsoft.com/office/drawing/2014/main" id="{A8169CF0-5097-D849-BC54-79FE29D6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729" y="3748009"/>
            <a:ext cx="571808" cy="805146"/>
          </a:xfrm>
          <a:prstGeom prst="rect">
            <a:avLst/>
          </a:prstGeom>
        </p:spPr>
      </p:pic>
      <p:pic>
        <p:nvPicPr>
          <p:cNvPr id="29" name="Picture 28" descr="Logo&#10;&#10;The Awards, Award Winner. University of the year 2013.">
            <a:extLst>
              <a:ext uri="{FF2B5EF4-FFF2-40B4-BE49-F238E27FC236}">
                <a16:creationId xmlns:a16="http://schemas.microsoft.com/office/drawing/2014/main" id="{1ED7A32C-63A8-F142-9001-A56F1791D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15" y="4701685"/>
            <a:ext cx="754157" cy="511618"/>
          </a:xfrm>
          <a:prstGeom prst="rect">
            <a:avLst/>
          </a:prstGeom>
        </p:spPr>
      </p:pic>
      <p:pic>
        <p:nvPicPr>
          <p:cNvPr id="31" name="Picture 30" descr="Logo&#10;&#10;QS Stars Rating System. Five stars.">
            <a:extLst>
              <a:ext uri="{FF2B5EF4-FFF2-40B4-BE49-F238E27FC236}">
                <a16:creationId xmlns:a16="http://schemas.microsoft.com/office/drawing/2014/main" id="{AE265136-EFDC-F548-AD46-6E91E9E479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831" y="4718128"/>
            <a:ext cx="855619" cy="481523"/>
          </a:xfrm>
          <a:prstGeom prst="rect">
            <a:avLst/>
          </a:prstGeom>
        </p:spPr>
      </p:pic>
      <p:pic>
        <p:nvPicPr>
          <p:cNvPr id="32" name="Picture 31" descr="Logo&#10;&#10;Athena Swan, Bronze Award. Gender Charter">
            <a:extLst>
              <a:ext uri="{FF2B5EF4-FFF2-40B4-BE49-F238E27FC236}">
                <a16:creationId xmlns:a16="http://schemas.microsoft.com/office/drawing/2014/main" id="{8281AA08-A20A-664A-89CD-F7405541BA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517" y="4711754"/>
            <a:ext cx="984740" cy="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4F719-5DF7-4FFD-8A15-659B7BE7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0A50-81F7-4CE7-82ED-05563EF1937D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40BD8-F28C-4977-B602-2FD7DDA8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E85F6-B84A-40F3-A217-01ADA3B6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98CF-EC6C-4BED-85F8-0E3BF3CA0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CF32A2-8AAE-E548-9B3B-2952B5ACA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F3413-D6BD-9147-95CA-1D4F223F2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8A5D-0E69-8446-95B3-63391BF01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29498"/>
            <a:ext cx="11382233" cy="4963377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6E77C-8A77-594B-8535-521C5506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D0026-72CA-1245-B042-EACE3186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A044F-CD06-DD4B-85BA-C69B1112DCAF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A19B-E78E-0347-A606-5961BC4EF3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0DFA7-2A10-0942-9F21-4F6345BA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F7D690-142E-8942-B492-1A3B85BF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529498"/>
            <a:ext cx="11310018" cy="4571051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203C5F-99D5-6641-933D-AAA60038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" y="6492874"/>
            <a:ext cx="12216644" cy="36512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8E83C71-A15E-C948-AF71-24E9FE4D7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8792F-2CA6-3B44-A355-EFB4505CABAE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3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Two col">
    <p:bg>
      <p:bgPr>
        <a:solidFill>
          <a:srgbClr val="009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1E11B3-9111-354C-8A82-6EF866D7DE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E6FEA-62D2-BE4D-AD22-296D292D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2A42-BB98-344C-930E-928368721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27C0F-C3F9-7340-A915-A36C38413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D63715-6392-0F4B-9652-3E223E189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854700"/>
            <a:ext cx="3606800" cy="10033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DBE6DD9-ED97-374A-AD73-729CA802E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D2230-5384-5947-BBDD-0B4B9F2ABD05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CCE2C0-DEF6-2C46-81E7-B480F3204A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43E52-6429-F54C-B215-26CB1235A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C1D4A-36CE-FB44-B92B-1FB296B8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439140"/>
            <a:ext cx="5551801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1157-F0B2-144C-BA74-70D0C68E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0" y="1992572"/>
            <a:ext cx="5551801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0EE16-3C07-E144-A1FB-6241A7A8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9140"/>
            <a:ext cx="5610366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8601D-13D0-EE40-AC4B-E54DBDCC7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2572"/>
            <a:ext cx="5610366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CF5198-2414-684C-A1B5-6943263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73"/>
            <a:ext cx="12192000" cy="3651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C12DFFE-DB38-7846-9D3F-42CA836E8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52349C-6465-D645-850B-13D1F0E0F914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9095-7B4C-4E4B-B53C-EA6269A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0000"/>
            <a:ext cx="6540812" cy="4663455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2716651-5790-4C44-8454-8CE6043277C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45100" y="1800225"/>
            <a:ext cx="6538913" cy="46926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62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D06F5A-F75C-AD44-829B-EEE73FA73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15880-98E8-E747-984B-408ED623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EE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1CE3F-E760-6740-AF01-4D6F1D61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7582F0-D21A-F844-A776-29D8AD2E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D15C3C-7ABE-1A4B-94BB-CB02F6495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F62A5-F975-164F-ADA3-A2E0707A2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58" y="5854700"/>
            <a:ext cx="4012642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D65163-3CBA-2646-8908-D5BB5B4CFC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F98EA9-1A76-F84B-B7D6-3F92571C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F134B-60E0-154C-B7BB-5EE89DBF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FB72E-C623-9747-BFED-F5A1A3B1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4C2CE5E-E48C-5B48-A5DE-340A885FF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30F0C-3A5D-9143-A2E5-C76B35865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ADF30-A7AE-264B-9181-F7EF22D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2C240-50A7-3A48-8ECF-2E610ACA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1" r:id="rId7"/>
    <p:sldLayoutId id="2147483657" r:id="rId8"/>
    <p:sldLayoutId id="2147483654" r:id="rId9"/>
    <p:sldLayoutId id="2147483655" r:id="rId10"/>
    <p:sldLayoutId id="2147483660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hyperlink" Target="https://eur02.safelinks.protection.outlook.com/?url=https%3A%2F%2Fwww.hud.ac.uk%2Funi-life%2Fwhy-huddersfield%2Fwhy-hud-ug%2F&amp;data=04%7C01%7CS.Craven%40hud.ac.uk%7C60f98f3a698b491912aa08d955a34a5d%7Cb52e9fda06914585bdfc5ccae1ce1890%7C0%7C0%7C637634982145712460%7CUnknown%7CTWFpbGZsb3d8eyJWIjoiMC4wLjAwMDAiLCJQIjoiV2luMzIiLCJBTiI6Ik1haWwiLCJXVCI6Mn0%3D%7C1000&amp;sdata=iCCtl8GTyvhLPmmCJq2xTo5hY2T2MM77O0ocurRhZEU%3D&amp;reserved=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undergraduate/applying-university/undergraduate-individual-nee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ov.uk/disabled-students-allowances-dsa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nhsbsa.nhs.uk/nhs-learning-support-fund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apply-online-for-student-financ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ud.ac/ih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ucas.com/finance/managing-money/quicker-way-get-student-account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student-finance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hud.ac.uk/open-days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hyperlink" Target="https://eur02.safelinks.protection.outlook.com/?url=https%3A%2F%2Fwww.hud.ac.uk%2Fundergraduate%2Fplacements%2F&amp;data=04%7C01%7CS.Craven%40hud.ac.uk%7Cf8e0c44537394f49b07d08d95722c9f3%7Cb52e9fda06914585bdfc5ccae1ce1890%7C0%7C0%7C637636629188207338%7CUnknown%7CTWFpbGZsb3d8eyJWIjoiMC4wLjAwMDAiLCJQIjoiV2luMzIiLCJBTiI6Ik1haWwiLCJXVCI6Mn0%3D%7C1000&amp;sdata=mpOieEYL3DyslzSBg%2BZ%2BvhbQgdTTjsHbQx4J73Zqh1k%3D&amp;reserved=0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40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student-finance-calcula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68405D-0ACC-9749-9805-F74615DC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15" y="2050769"/>
            <a:ext cx="6019289" cy="1268822"/>
          </a:xfrm>
        </p:spPr>
        <p:txBody>
          <a:bodyPr/>
          <a:lstStyle/>
          <a:p>
            <a:r>
              <a:rPr lang="en-US" sz="3200" dirty="0"/>
              <a:t>An introduction to </a:t>
            </a:r>
            <a:br>
              <a:rPr lang="en-US" sz="3200" dirty="0"/>
            </a:br>
            <a:r>
              <a:rPr lang="en-US" sz="3200" dirty="0"/>
              <a:t>Student Finance 2023-24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70189-D5BC-C641-8DD0-E595CBEF3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5" name="Picture 14" descr="Logo&#10;&#10;University of Huddersfield. Inspiring global professionals.">
            <a:extLst>
              <a:ext uri="{FF2B5EF4-FFF2-40B4-BE49-F238E27FC236}">
                <a16:creationId xmlns:a16="http://schemas.microsoft.com/office/drawing/2014/main" id="{CF57C6E6-2DF2-344E-977F-AD3198F8B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pic>
        <p:nvPicPr>
          <p:cNvPr id="16" name="Picture 15" descr="Logo&#10;&#10;HEA Global Teaching Excellence Award 2017. Winner. ">
            <a:extLst>
              <a:ext uri="{FF2B5EF4-FFF2-40B4-BE49-F238E27FC236}">
                <a16:creationId xmlns:a16="http://schemas.microsoft.com/office/drawing/2014/main" id="{A53BE927-89CF-2744-97F1-A0713400E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672" y="4393552"/>
            <a:ext cx="611642" cy="601903"/>
          </a:xfrm>
          <a:prstGeom prst="rect">
            <a:avLst/>
          </a:prstGeom>
        </p:spPr>
      </p:pic>
      <p:pic>
        <p:nvPicPr>
          <p:cNvPr id="20" name="Picture 19" descr="Logo&#10;&#10;The Queens Anniversary Prizes, For Higher and Further Education 2019.">
            <a:extLst>
              <a:ext uri="{FF2B5EF4-FFF2-40B4-BE49-F238E27FC236}">
                <a16:creationId xmlns:a16="http://schemas.microsoft.com/office/drawing/2014/main" id="{2AFAE45C-A640-724A-B7EA-5E16167F2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91" y="4370141"/>
            <a:ext cx="571808" cy="805146"/>
          </a:xfrm>
          <a:prstGeom prst="rect">
            <a:avLst/>
          </a:prstGeom>
        </p:spPr>
      </p:pic>
      <p:pic>
        <p:nvPicPr>
          <p:cNvPr id="18" name="Picture 17" descr="Logo&#10;&#10;The Awards, Award Winner. University of the year 2013.">
            <a:extLst>
              <a:ext uri="{FF2B5EF4-FFF2-40B4-BE49-F238E27FC236}">
                <a16:creationId xmlns:a16="http://schemas.microsoft.com/office/drawing/2014/main" id="{DD7366CE-FBAE-3943-AA72-15581E6A05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15" y="5294430"/>
            <a:ext cx="754157" cy="511618"/>
          </a:xfrm>
          <a:prstGeom prst="rect">
            <a:avLst/>
          </a:prstGeom>
        </p:spPr>
      </p:pic>
      <p:pic>
        <p:nvPicPr>
          <p:cNvPr id="19" name="Picture 18" descr="Logo&#10;&#10;QS Stars Rating System. Five stars.">
            <a:extLst>
              <a:ext uri="{FF2B5EF4-FFF2-40B4-BE49-F238E27FC236}">
                <a16:creationId xmlns:a16="http://schemas.microsoft.com/office/drawing/2014/main" id="{91ECBCB9-4B07-9249-9960-F5DFFD1CFE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831" y="5310873"/>
            <a:ext cx="855619" cy="481523"/>
          </a:xfrm>
          <a:prstGeom prst="rect">
            <a:avLst/>
          </a:prstGeom>
        </p:spPr>
      </p:pic>
      <p:pic>
        <p:nvPicPr>
          <p:cNvPr id="21" name="Picture 20" descr="Logo&#10;&#10;Athena Swan, Bronze Award. Gender Charter">
            <a:extLst>
              <a:ext uri="{FF2B5EF4-FFF2-40B4-BE49-F238E27FC236}">
                <a16:creationId xmlns:a16="http://schemas.microsoft.com/office/drawing/2014/main" id="{556F21A5-77F0-3344-B793-8557015349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517" y="5304499"/>
            <a:ext cx="984740" cy="541713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16ABEDF8-490B-47AC-9882-11B269C64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8515" y="6157148"/>
            <a:ext cx="6146461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To find out more about first-class teaching at Huddersfield, visit </a:t>
            </a:r>
            <a:r>
              <a:rPr lang="en-GB" sz="1000" u="sng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hud.ac/why-</a:t>
            </a:r>
            <a:r>
              <a:rPr lang="en-GB" sz="1000" u="sng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huddersfield</a:t>
            </a:r>
            <a:r>
              <a:rPr lang="en-GB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 descr="The University of Huddersfield provides first Class Teaching.">
            <a:extLst>
              <a:ext uri="{FF2B5EF4-FFF2-40B4-BE49-F238E27FC236}">
                <a16:creationId xmlns:a16="http://schemas.microsoft.com/office/drawing/2014/main" id="{F09C7015-8FB7-4411-B2F4-39A172819BA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1818" y="0"/>
            <a:ext cx="5009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D44AF1F-EE15-2945-A99B-3F47A92E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Additional support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B8F8E5-CA7E-4447-BD12-0D5CB72E6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3542" y="1485695"/>
            <a:ext cx="8338457" cy="5129114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2060"/>
                </a:solidFill>
                <a:latin typeface="Arial" charset="0"/>
              </a:rPr>
              <a:t>Extra, non-repayable funding available for eligible NHS courses: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2060"/>
                </a:solidFill>
                <a:latin typeface="Arial" charset="0"/>
              </a:rPr>
              <a:t>N</a:t>
            </a:r>
            <a:r>
              <a:rPr lang="en-GB" sz="2200">
                <a:solidFill>
                  <a:srgbClr val="002060"/>
                </a:solidFill>
                <a:latin typeface="Arial" charset="0"/>
              </a:rPr>
              <a:t>HS Learning Support Fund (NHS LSF)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140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2060"/>
                </a:solidFill>
                <a:latin typeface="Arial" charset="0"/>
              </a:rPr>
              <a:t>Bursaries and scholarships provide additional financial support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2060"/>
                </a:solidFill>
                <a:latin typeface="Arial" charset="0"/>
              </a:rPr>
              <a:t>from your university, based on circumstances such as household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2060"/>
                </a:solidFill>
                <a:latin typeface="Arial" charset="0"/>
              </a:rPr>
              <a:t>income or academic performance.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140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2060"/>
                </a:solidFill>
                <a:latin typeface="Arial" charset="0"/>
              </a:rPr>
              <a:t>Additional funding and support available (finance, accommodation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2060"/>
                </a:solidFill>
                <a:latin typeface="Arial" charset="0"/>
              </a:rPr>
              <a:t>and wellbeing support)  </a:t>
            </a:r>
            <a:r>
              <a:rPr lang="en-GB" sz="2200">
                <a:solidFill>
                  <a:srgbClr val="002060"/>
                </a:solidFill>
                <a:latin typeface="Arial" charset="0"/>
                <a:hlinkClick r:id="rId3"/>
              </a:rPr>
              <a:t>UCAS guide for individual needs </a:t>
            </a:r>
            <a:endParaRPr lang="en-GB" sz="220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20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2060"/>
                </a:solidFill>
                <a:latin typeface="Arial" charset="0"/>
              </a:rPr>
              <a:t>Disabled Students Allowance.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prstClr val="black"/>
                </a:solidFill>
                <a:latin typeface="Arial" charset="0"/>
                <a:hlinkClick r:id="rId4"/>
              </a:rPr>
              <a:t>www.gov.uk/disabled-students-allowances-dsas</a:t>
            </a:r>
            <a:r>
              <a:rPr lang="en-GB" sz="220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40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40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40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DCC6B-F16D-4758-B780-314B85AB2899}"/>
              </a:ext>
            </a:extLst>
          </p:cNvPr>
          <p:cNvSpPr txBox="1"/>
          <p:nvPr/>
        </p:nvSpPr>
        <p:spPr>
          <a:xfrm>
            <a:off x="467999" y="2592311"/>
            <a:ext cx="3065927" cy="919401"/>
          </a:xfrm>
          <a:prstGeom prst="roundRect">
            <a:avLst/>
          </a:prstGeom>
          <a:solidFill>
            <a:srgbClr val="009F7C"/>
          </a:solidFill>
        </p:spPr>
        <p:txBody>
          <a:bodyPr wrap="square" rtlCol="0" anchor="t" anchorCtr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prstClr val="white"/>
                </a:solidFill>
                <a:latin typeface="Arial" charset="0"/>
              </a:rPr>
              <a:t>Bursaries and Scholarships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96412-F907-48DB-8B01-28017330073B}"/>
              </a:ext>
            </a:extLst>
          </p:cNvPr>
          <p:cNvSpPr txBox="1"/>
          <p:nvPr/>
        </p:nvSpPr>
        <p:spPr>
          <a:xfrm>
            <a:off x="481040" y="3735960"/>
            <a:ext cx="3065927" cy="9194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prstClr val="white"/>
                </a:solidFill>
                <a:latin typeface="Arial" charset="0"/>
              </a:rPr>
              <a:t>Care-experienced or estranged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D4B10-9847-498D-BB37-E8DD7DC62716}"/>
              </a:ext>
            </a:extLst>
          </p:cNvPr>
          <p:cNvSpPr txBox="1"/>
          <p:nvPr/>
        </p:nvSpPr>
        <p:spPr>
          <a:xfrm>
            <a:off x="468000" y="4841275"/>
            <a:ext cx="3065927" cy="882369"/>
          </a:xfrm>
          <a:prstGeom prst="roundRect">
            <a:avLst/>
          </a:prstGeom>
          <a:solidFill>
            <a:srgbClr val="004C8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prstClr val="white"/>
                </a:solidFill>
                <a:latin typeface="Arial" charset="0"/>
              </a:rPr>
              <a:t>Disability Support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4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85F7A-7A06-44E3-8E4E-862547D44CAD}"/>
              </a:ext>
            </a:extLst>
          </p:cNvPr>
          <p:cNvSpPr txBox="1"/>
          <p:nvPr/>
        </p:nvSpPr>
        <p:spPr>
          <a:xfrm>
            <a:off x="468000" y="1485695"/>
            <a:ext cx="3065928" cy="882369"/>
          </a:xfrm>
          <a:prstGeom prst="roundRect">
            <a:avLst/>
          </a:prstGeom>
          <a:solidFill>
            <a:srgbClr val="004C8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prstClr val="white"/>
                </a:solidFill>
                <a:latin typeface="Arial" charset="0"/>
              </a:rPr>
              <a:t>NHS Courses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9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65126"/>
            <a:ext cx="9746043" cy="708888"/>
          </a:xfrm>
        </p:spPr>
        <p:txBody>
          <a:bodyPr/>
          <a:lstStyle/>
          <a:p>
            <a:r>
              <a:rPr lang="en-GB" sz="3400">
                <a:solidFill>
                  <a:srgbClr val="002060"/>
                </a:solidFill>
              </a:rPr>
              <a:t>Nursing, midwifery and health profession courses</a:t>
            </a:r>
            <a:endParaRPr lang="en-US" sz="340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3041B7-6D63-4051-BAA1-AD83E29E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964" y="1558201"/>
            <a:ext cx="9914709" cy="844731"/>
          </a:xfrm>
          <a:solidFill>
            <a:srgbClr val="7FCBCB"/>
          </a:solidFill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NHS Learning Support Fund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Additional non-repayable </a:t>
            </a:r>
            <a:r>
              <a:rPr lang="en-GB" sz="2400" b="1" i="1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Training Grant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of 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£5,000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a year* </a:t>
            </a:r>
            <a:endParaRPr lang="en-GB" sz="2400">
              <a:solidFill>
                <a:schemeClr val="accent5">
                  <a:lumMod val="50000"/>
                </a:schemeClr>
              </a:solidFill>
              <a:latin typeface="Arial" charset="0"/>
              <a:ea typeface="Helvetica Neue Medium" panose="02000503000000020004" pitchFamily="2" charset="0"/>
            </a:endParaRPr>
          </a:p>
          <a:p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276F24-B28A-4837-A57A-95C240C6D3BE}"/>
              </a:ext>
            </a:extLst>
          </p:cNvPr>
          <p:cNvSpPr txBox="1">
            <a:spLocks/>
          </p:cNvSpPr>
          <p:nvPr/>
        </p:nvSpPr>
        <p:spPr>
          <a:xfrm>
            <a:off x="467999" y="3161211"/>
            <a:ext cx="2523395" cy="2413250"/>
          </a:xfrm>
          <a:prstGeom prst="rect">
            <a:avLst/>
          </a:prstGeom>
          <a:solidFill>
            <a:srgbClr val="7FCBCB"/>
          </a:solidFill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chemeClr val="bg1"/>
              </a:solidFill>
              <a:ea typeface="Helvetica Neue Medium" panose="02000503000000020004" pitchFamily="2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Additional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funding available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for eligible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ea typeface="Helvetica Neue Medium" panose="02000503000000020004" pitchFamily="2" charset="0"/>
              </a:rPr>
              <a:t>students</a:t>
            </a:r>
            <a:endParaRPr lang="en-US"/>
          </a:p>
        </p:txBody>
      </p:sp>
      <p:graphicFrame>
        <p:nvGraphicFramePr>
          <p:cNvPr id="5" name="Diagram 4" descr="£1,000 Specialist Subject Payments for  courses that struggle to recruit.&#10;£1,000 Parental Support and £1,000 and additional funding for travel and expenses and an exceptional support fund. ">
            <a:extLst>
              <a:ext uri="{FF2B5EF4-FFF2-40B4-BE49-F238E27FC236}">
                <a16:creationId xmlns:a16="http://schemas.microsoft.com/office/drawing/2014/main" id="{96430421-3CAE-4D92-8DD0-D9E1FAC20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022629"/>
              </p:ext>
            </p:extLst>
          </p:nvPr>
        </p:nvGraphicFramePr>
        <p:xfrm>
          <a:off x="3092820" y="2408964"/>
          <a:ext cx="8747018" cy="361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DDF278-D72D-488D-8E5F-B06734F84C06}"/>
              </a:ext>
            </a:extLst>
          </p:cNvPr>
          <p:cNvSpPr txBox="1">
            <a:spLocks/>
          </p:cNvSpPr>
          <p:nvPr/>
        </p:nvSpPr>
        <p:spPr>
          <a:xfrm>
            <a:off x="467998" y="5985072"/>
            <a:ext cx="10478675" cy="8495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Further details and eligibility available at             </a:t>
            </a:r>
            <a:r>
              <a:rPr lang="en-US" sz="2000" i="1">
                <a:solidFill>
                  <a:srgbClr val="002060"/>
                </a:solidFill>
              </a:rPr>
              <a:t>*Figs. subject to change for 2023 entry</a:t>
            </a:r>
          </a:p>
          <a:p>
            <a:r>
              <a:rPr lang="en-US" sz="2000">
                <a:solidFill>
                  <a:srgbClr val="002060"/>
                </a:solidFill>
                <a:hlinkClick r:id="rId7"/>
              </a:rPr>
              <a:t>www.nhsbsa.nhs.uk/nhs-learning-support-fund</a:t>
            </a:r>
            <a:r>
              <a:rPr lang="en-US" sz="200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74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666600" cy="708888"/>
          </a:xfrm>
        </p:spPr>
        <p:txBody>
          <a:bodyPr/>
          <a:lstStyle/>
          <a:p>
            <a:r>
              <a:rPr lang="en-US" sz="3900"/>
              <a:t>University of </a:t>
            </a:r>
            <a:r>
              <a:rPr lang="en-US" sz="3900" err="1"/>
              <a:t>Huddersfield</a:t>
            </a:r>
            <a:r>
              <a:rPr lang="en-US" sz="3900"/>
              <a:t> Scholarships</a:t>
            </a:r>
          </a:p>
        </p:txBody>
      </p:sp>
      <p:pic>
        <p:nvPicPr>
          <p:cNvPr id="4" name="Picture 3" descr="Undergraduate scholarship of £1,000 awarded in first year of study only. Criteria: income under £25,000 plus 120 UCAS points. ">
            <a:extLst>
              <a:ext uri="{FF2B5EF4-FFF2-40B4-BE49-F238E27FC236}">
                <a16:creationId xmlns:a16="http://schemas.microsoft.com/office/drawing/2014/main" id="{3CF54857-C7D6-426F-96ED-A5860C44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272" cy="62638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473A11-92CE-4AF7-8103-B9EC85E87B8D}"/>
              </a:ext>
            </a:extLst>
          </p:cNvPr>
          <p:cNvSpPr>
            <a:spLocks noChangeAspect="1"/>
          </p:cNvSpPr>
          <p:nvPr/>
        </p:nvSpPr>
        <p:spPr bwMode="auto">
          <a:xfrm>
            <a:off x="8678952" y="1878482"/>
            <a:ext cx="3101035" cy="310103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Plus subject specific scholarships available  </a:t>
            </a:r>
          </a:p>
        </p:txBody>
      </p:sp>
    </p:spTree>
    <p:extLst>
      <p:ext uri="{BB962C8B-B14F-4D97-AF65-F5344CB8AC3E}">
        <p14:creationId xmlns:p14="http://schemas.microsoft.com/office/powerpoint/2010/main" val="198569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D44AF1F-EE15-2945-A99B-3F47A92E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 sz="4000"/>
              <a:t>Other sources of income </a:t>
            </a:r>
          </a:p>
        </p:txBody>
      </p:sp>
      <p:pic>
        <p:nvPicPr>
          <p:cNvPr id="3" name="Picture 2" descr="Other sources of student income include part-time jobs, summer and gap-year work and financial contributions from parents. ">
            <a:extLst>
              <a:ext uri="{FF2B5EF4-FFF2-40B4-BE49-F238E27FC236}">
                <a16:creationId xmlns:a16="http://schemas.microsoft.com/office/drawing/2014/main" id="{C38253DF-AF07-4315-A826-A2B1343F2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821537"/>
            <a:ext cx="7248772" cy="34689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B56D3-9CE0-4432-A7AF-D7801F76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0849" y="1752101"/>
            <a:ext cx="3412588" cy="3591411"/>
            <a:chOff x="8440636" y="1238054"/>
            <a:chExt cx="3536109" cy="3677164"/>
          </a:xfrm>
        </p:grpSpPr>
        <p:pic>
          <p:nvPicPr>
            <p:cNvPr id="14" name="Picture 4" descr="Image result for huddersfield students union student jobs">
              <a:extLst>
                <a:ext uri="{FF2B5EF4-FFF2-40B4-BE49-F238E27FC236}">
                  <a16:creationId xmlns:a16="http://schemas.microsoft.com/office/drawing/2014/main" id="{A41CF48E-4CDE-4565-9482-CAC5BE2430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40636" y="3156121"/>
              <a:ext cx="3536109" cy="175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sign in front of a building&#10;&#10;Description automatically generated">
              <a:extLst>
                <a:ext uri="{FF2B5EF4-FFF2-40B4-BE49-F238E27FC236}">
                  <a16:creationId xmlns:a16="http://schemas.microsoft.com/office/drawing/2014/main" id="{74EA3E81-B1ED-4E23-8D95-AC71767C5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0637" y="1238054"/>
              <a:ext cx="3531594" cy="184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47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CBE42-5D91-4CDD-9971-482B99942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" y="1507781"/>
            <a:ext cx="7772995" cy="4850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How to apply for student finance </a:t>
            </a: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120A84C1-0444-4377-AB9F-343D868E8418}"/>
              </a:ext>
            </a:extLst>
          </p:cNvPr>
          <p:cNvSpPr/>
          <p:nvPr/>
        </p:nvSpPr>
        <p:spPr>
          <a:xfrm>
            <a:off x="6848021" y="1515537"/>
            <a:ext cx="5241495" cy="1409617"/>
          </a:xfrm>
          <a:prstGeom prst="wedgeRectCallout">
            <a:avLst>
              <a:gd name="adj1" fmla="val 50308"/>
              <a:gd name="adj2" fmla="val 85202"/>
            </a:avLst>
          </a:prstGeom>
          <a:solidFill>
            <a:srgbClr val="EE008D"/>
          </a:solidFill>
        </p:spPr>
        <p:txBody>
          <a:bodyPr wrap="square" anchor="b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800">
              <a:solidFill>
                <a:prstClr val="white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>
                <a:solidFill>
                  <a:prstClr val="white"/>
                </a:solidFill>
                <a:latin typeface="Arial" charset="0"/>
              </a:rPr>
              <a:t>Apply online between March and May – don’t miss the deadline (end of May)!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>
                <a:solidFill>
                  <a:schemeClr val="bg1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www.gov.uk/apply-online-for-student-finance</a:t>
            </a:r>
            <a:endParaRPr lang="en-GB" sz="200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ectangular Callout 4">
            <a:extLst>
              <a:ext uri="{FF2B5EF4-FFF2-40B4-BE49-F238E27FC236}">
                <a16:creationId xmlns:a16="http://schemas.microsoft.com/office/drawing/2014/main" id="{E4D8D7B5-DAAC-4A29-9E8E-CAA51874E7CA}"/>
              </a:ext>
            </a:extLst>
          </p:cNvPr>
          <p:cNvSpPr/>
          <p:nvPr/>
        </p:nvSpPr>
        <p:spPr>
          <a:xfrm>
            <a:off x="7763560" y="3676306"/>
            <a:ext cx="3960440" cy="1963614"/>
          </a:xfrm>
          <a:prstGeom prst="wedgeRectCallout">
            <a:avLst>
              <a:gd name="adj1" fmla="val 51050"/>
              <a:gd name="adj2" fmla="val 67141"/>
            </a:avLst>
          </a:prstGeom>
          <a:solidFill>
            <a:srgbClr val="004C80"/>
          </a:solidFill>
        </p:spPr>
        <p:txBody>
          <a:bodyPr wrap="square" anchor="b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800">
              <a:solidFill>
                <a:prstClr val="white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>
                <a:solidFill>
                  <a:prstClr val="white"/>
                </a:solidFill>
                <a:latin typeface="Arial" charset="0"/>
              </a:rPr>
              <a:t>Students don’t need a confirmed place at university to apply for student finance – simply state preferred course choice. This can be changed later.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EDE274-A724-415E-B43F-D0C7386875DD}"/>
              </a:ext>
            </a:extLst>
          </p:cNvPr>
          <p:cNvSpPr>
            <a:spLocks noChangeAspect="1"/>
          </p:cNvSpPr>
          <p:nvPr/>
        </p:nvSpPr>
        <p:spPr bwMode="auto">
          <a:xfrm>
            <a:off x="123489" y="3978005"/>
            <a:ext cx="2824948" cy="2824948"/>
          </a:xfrm>
          <a:prstGeom prst="ellipse">
            <a:avLst/>
          </a:prstGeom>
          <a:solidFill>
            <a:srgbClr val="009E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SFE data: only 35% apply on time, not all with required evidence</a:t>
            </a:r>
          </a:p>
        </p:txBody>
      </p:sp>
    </p:spTree>
    <p:extLst>
      <p:ext uri="{BB962C8B-B14F-4D97-AF65-F5344CB8AC3E}">
        <p14:creationId xmlns:p14="http://schemas.microsoft.com/office/powerpoint/2010/main" val="342803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When and how to repay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0A16C-B0A4-6B4D-AAAD-D0EA631F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109" y="1470222"/>
            <a:ext cx="9928540" cy="4963377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Monthly repayments begin the April after graduation but will not start until your </a:t>
            </a:r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income exceeds </a:t>
            </a:r>
            <a:r>
              <a:rPr lang="en-GB" sz="2200" b="1" dirty="0">
                <a:solidFill>
                  <a:srgbClr val="002060"/>
                </a:solidFill>
                <a:latin typeface="Arial"/>
                <a:cs typeface="Arial"/>
              </a:rPr>
              <a:t>£25,000</a:t>
            </a:r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. Pay 9% on earnings over </a:t>
            </a:r>
            <a:r>
              <a:rPr lang="en-GB" sz="2200" b="1" dirty="0">
                <a:solidFill>
                  <a:srgbClr val="002060"/>
                </a:solidFill>
                <a:latin typeface="Arial"/>
                <a:cs typeface="Arial"/>
              </a:rPr>
              <a:t>£25,000 </a:t>
            </a:r>
            <a:endParaRPr lang="en-GB" sz="2200">
              <a:solidFill>
                <a:srgbClr val="002060"/>
              </a:solidFill>
            </a:endParaRPr>
          </a:p>
          <a:p>
            <a:pPr marL="73025"/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(e.g. on £28,000, pay 9% of £3,000 = £270 / 12 = £22.50 per month)</a:t>
            </a:r>
            <a:endParaRPr lang="en-GB" sz="2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3025"/>
            <a:endParaRPr lang="en-GB" sz="22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Your monthly repayments will be based on your earnings, not on your loan</a:t>
            </a:r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amount. Deductions will be made from your pay through the HMRC tax</a:t>
            </a:r>
            <a:endParaRPr lang="en-GB" sz="2200" dirty="0"/>
          </a:p>
          <a:p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system. </a:t>
            </a:r>
            <a:r>
              <a:rPr lang="en-GB" sz="2200" dirty="0">
                <a:latin typeface="Arial"/>
                <a:cs typeface="Arial"/>
              </a:rPr>
              <a:t>The loan interest rate will be set at RPI + 0%</a:t>
            </a:r>
            <a:endParaRPr lang="en-GB" sz="2200" dirty="0"/>
          </a:p>
          <a:p>
            <a:pPr marL="73025"/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If  your income falls to </a:t>
            </a:r>
            <a:r>
              <a:rPr lang="en-GB" sz="2200" b="1" dirty="0">
                <a:solidFill>
                  <a:srgbClr val="002060"/>
                </a:solidFill>
                <a:latin typeface="Arial"/>
                <a:cs typeface="Arial"/>
              </a:rPr>
              <a:t>£25,000 </a:t>
            </a:r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or below your repayments will stop. Any </a:t>
            </a:r>
            <a:endParaRPr lang="en-GB" sz="220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  <a:latin typeface="Arial"/>
                <a:cs typeface="Arial"/>
              </a:rPr>
              <a:t>outstanding loan balance will be cancelled 40 years after entering repayment.</a:t>
            </a:r>
            <a:endParaRPr lang="en-GB" sz="2200" dirty="0">
              <a:solidFill>
                <a:srgbClr val="002060"/>
              </a:solidFill>
            </a:endParaRPr>
          </a:p>
          <a:p>
            <a:endParaRPr lang="en-GB" sz="800">
              <a:solidFill>
                <a:srgbClr val="002060"/>
              </a:solidFill>
              <a:ea typeface="ＭＳ Ｐゴシック" charset="-128"/>
            </a:endParaRPr>
          </a:p>
          <a:p>
            <a:endParaRPr lang="en-GB" sz="2400">
              <a:solidFill>
                <a:srgbClr val="002060"/>
              </a:solidFill>
            </a:endParaRP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476AA-933E-497A-BBE2-AA24CFA6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077" y="1552933"/>
            <a:ext cx="1919903" cy="4663678"/>
            <a:chOff x="1059743" y="1374702"/>
            <a:chExt cx="1919903" cy="46636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629E46-5DE7-4D92-94E4-AAEE5535523B}"/>
                </a:ext>
              </a:extLst>
            </p:cNvPr>
            <p:cNvGrpSpPr/>
            <p:nvPr/>
          </p:nvGrpSpPr>
          <p:grpSpPr>
            <a:xfrm>
              <a:off x="1103736" y="1374702"/>
              <a:ext cx="1875910" cy="1476000"/>
              <a:chOff x="103554" y="1520952"/>
              <a:chExt cx="1875910" cy="1476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4EBEBA-268B-4194-AEF2-DD4FB787A9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718665">
                <a:off x="103554" y="1520952"/>
                <a:ext cx="1483958" cy="14760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76200" dist="12700" dir="8100000" sx="1000" sy="1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t"/>
              <a:lstStyle/>
              <a:p>
                <a:pPr algn="ctr" fontAlgn="base">
                  <a:lnSpc>
                    <a:spcPct val="5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GB" sz="3200" spc="-300">
                  <a:solidFill>
                    <a:prstClr val="white"/>
                  </a:solidFill>
                  <a:latin typeface="Arial Black" pitchFamily="34" charset="0"/>
                  <a:ea typeface="Adobe Gothic Std B" pitchFamily="34" charset="-12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E482DA-CFEE-4B40-9C7B-B81F871C64B0}"/>
                  </a:ext>
                </a:extLst>
              </p:cNvPr>
              <p:cNvSpPr txBox="1"/>
              <p:nvPr/>
            </p:nvSpPr>
            <p:spPr>
              <a:xfrm>
                <a:off x="179264" y="1944124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GB" sz="3200" b="1">
                    <a:solidFill>
                      <a:prstClr val="white">
                        <a:lumMod val="95000"/>
                      </a:prstClr>
                    </a:solidFill>
                    <a:latin typeface="Arial" charset="0"/>
                  </a:rPr>
                  <a:t>+£25k</a:t>
                </a:r>
                <a:endParaRPr lang="en-GB" sz="2400" b="1">
                  <a:solidFill>
                    <a:prstClr val="white">
                      <a:lumMod val="95000"/>
                    </a:prstClr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89B3CD-FA2F-45A3-AB03-63F014FB51FD}"/>
                </a:ext>
              </a:extLst>
            </p:cNvPr>
            <p:cNvGrpSpPr/>
            <p:nvPr/>
          </p:nvGrpSpPr>
          <p:grpSpPr>
            <a:xfrm>
              <a:off x="1091843" y="2952934"/>
              <a:ext cx="1483958" cy="1476000"/>
              <a:chOff x="307674" y="2919683"/>
              <a:chExt cx="1483958" cy="1476000"/>
            </a:xfrm>
          </p:grpSpPr>
          <p:sp>
            <p:nvSpPr>
              <p:cNvPr id="11" name="Oval 13">
                <a:extLst>
                  <a:ext uri="{FF2B5EF4-FFF2-40B4-BE49-F238E27FC236}">
                    <a16:creationId xmlns:a16="http://schemas.microsoft.com/office/drawing/2014/main" id="{5E0C2766-0C30-41D8-95F0-14BDEFFCB15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718665">
                <a:off x="307674" y="2919683"/>
                <a:ext cx="1483958" cy="1476000"/>
              </a:xfrm>
              <a:prstGeom prst="ellipse">
                <a:avLst/>
              </a:prstGeom>
              <a:solidFill>
                <a:srgbClr val="004C8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76200" dist="12700" dir="8100000" sx="1000" sy="1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t"/>
              <a:lstStyle/>
              <a:p>
                <a:pPr algn="ctr" fontAlgn="base">
                  <a:lnSpc>
                    <a:spcPct val="5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GB" sz="3200" spc="-300">
                  <a:solidFill>
                    <a:prstClr val="white"/>
                  </a:solidFill>
                  <a:latin typeface="Arial Black" pitchFamily="34" charset="0"/>
                  <a:ea typeface="Adobe Gothic Std B" pitchFamily="34" charset="-128"/>
                </a:endParaRPr>
              </a:p>
            </p:txBody>
          </p:sp>
          <p:pic>
            <p:nvPicPr>
              <p:cNvPr id="12" name="Picture 2" descr="Image result for salary icon">
                <a:extLst>
                  <a:ext uri="{FF2B5EF4-FFF2-40B4-BE49-F238E27FC236}">
                    <a16:creationId xmlns:a16="http://schemas.microsoft.com/office/drawing/2014/main" id="{937A2C42-3F10-4E22-91FF-612CB38C2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683" y="3251489"/>
                <a:ext cx="912568" cy="912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314D67-5CE5-4319-B8E8-EEDB9E7B9CE0}"/>
                </a:ext>
              </a:extLst>
            </p:cNvPr>
            <p:cNvGrpSpPr/>
            <p:nvPr/>
          </p:nvGrpSpPr>
          <p:grpSpPr>
            <a:xfrm>
              <a:off x="1059743" y="4562380"/>
              <a:ext cx="1483958" cy="1476000"/>
              <a:chOff x="275575" y="4529129"/>
              <a:chExt cx="1483958" cy="1476000"/>
            </a:xfrm>
          </p:grpSpPr>
          <p:sp>
            <p:nvSpPr>
              <p:cNvPr id="9" name="Oval 13">
                <a:extLst>
                  <a:ext uri="{FF2B5EF4-FFF2-40B4-BE49-F238E27FC236}">
                    <a16:creationId xmlns:a16="http://schemas.microsoft.com/office/drawing/2014/main" id="{DE9DE4A7-D180-4EF9-BEEB-11291471E5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718665">
                <a:off x="275575" y="4529129"/>
                <a:ext cx="1483958" cy="1476000"/>
              </a:xfrm>
              <a:prstGeom prst="ellipse">
                <a:avLst/>
              </a:prstGeom>
              <a:solidFill>
                <a:srgbClr val="3EBEA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76200" dist="12700" dir="8100000" sx="1000" sy="1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t"/>
              <a:lstStyle/>
              <a:p>
                <a:pPr algn="ctr" fontAlgn="base">
                  <a:lnSpc>
                    <a:spcPct val="5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GB" sz="3200" spc="-300">
                  <a:solidFill>
                    <a:prstClr val="white"/>
                  </a:solidFill>
                  <a:latin typeface="Arial Black" pitchFamily="34" charset="0"/>
                  <a:ea typeface="Adobe Gothic Std B" pitchFamily="34" charset="-128"/>
                </a:endParaRPr>
              </a:p>
            </p:txBody>
          </p:sp>
          <p:pic>
            <p:nvPicPr>
              <p:cNvPr id="10" name="Picture 4" descr="Image result for stop icon">
                <a:extLst>
                  <a:ext uri="{FF2B5EF4-FFF2-40B4-BE49-F238E27FC236}">
                    <a16:creationId xmlns:a16="http://schemas.microsoft.com/office/drawing/2014/main" id="{784A5A37-9FEB-4802-9BD7-E6BBE1539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806" y="4692471"/>
                <a:ext cx="1173604" cy="1173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5740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CD8F5C-973C-8E47-810B-38FCC015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Student finance application video</a:t>
            </a:r>
          </a:p>
        </p:txBody>
      </p:sp>
      <p:pic>
        <p:nvPicPr>
          <p:cNvPr id="8" name="Picture 7" descr="Student finance application journey video available at: http://hud.ac/ihq&#10;">
            <a:hlinkClick r:id="rId3"/>
            <a:extLst>
              <a:ext uri="{FF2B5EF4-FFF2-40B4-BE49-F238E27FC236}">
                <a16:creationId xmlns:a16="http://schemas.microsoft.com/office/drawing/2014/main" id="{CCC26A71-5AFA-4E9A-9809-911E3FEE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5" y="1652790"/>
            <a:ext cx="79819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D44AF1F-EE15-2945-A99B-3F47A92E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6226"/>
            <a:ext cx="9235558" cy="708888"/>
          </a:xfrm>
        </p:spPr>
        <p:txBody>
          <a:bodyPr/>
          <a:lstStyle/>
          <a:p>
            <a:r>
              <a:rPr lang="en-US" sz="4000"/>
              <a:t>Student budgeting tips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41B31E1-EE24-4FB9-A787-16EADEFCEFA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0722" y="1802725"/>
          <a:ext cx="975577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5771">
                  <a:extLst>
                    <a:ext uri="{9D8B030D-6E8A-4147-A177-3AD203B41FA5}">
                      <a16:colId xmlns:a16="http://schemas.microsoft.com/office/drawing/2014/main" val="927016074"/>
                    </a:ext>
                  </a:extLst>
                </a:gridCol>
              </a:tblGrid>
              <a:tr h="393544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Budgeting tips </a:t>
                      </a:r>
                    </a:p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422106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a budget before starting university</a:t>
                      </a:r>
                      <a:endParaRPr lang="en-US" sz="1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17349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having two bank accounts (with the same bank) for bills and day to day spending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www.ucas.com/finance/managing-money/quicker-way-get-student-account</a:t>
                      </a:r>
                      <a:r>
                        <a:rPr lang="en-GB" sz="18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00747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Prioritise essential spending (accommodation, food, travel) before luxuries (going out etc.)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70251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extra sources of income (part-time work, parental support) before starting university.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89856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Re-apply for student finance for each year you’re at university.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530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B39A01C-E1AD-42EB-BBA1-F508241E4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431" y="2108886"/>
            <a:ext cx="2353757" cy="33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3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Typical student expenditure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B0A21-726B-4058-9A64-A401D7CD1CE1}"/>
              </a:ext>
            </a:extLst>
          </p:cNvPr>
          <p:cNvGraphicFramePr>
            <a:graphicFrameLocks noGrp="1"/>
          </p:cNvGraphicFramePr>
          <p:nvPr/>
        </p:nvGraphicFramePr>
        <p:xfrm>
          <a:off x="467999" y="1708893"/>
          <a:ext cx="1134137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471">
                  <a:extLst>
                    <a:ext uri="{9D8B030D-6E8A-4147-A177-3AD203B41FA5}">
                      <a16:colId xmlns:a16="http://schemas.microsoft.com/office/drawing/2014/main" val="1131069276"/>
                    </a:ext>
                  </a:extLst>
                </a:gridCol>
                <a:gridCol w="8933908">
                  <a:extLst>
                    <a:ext uri="{9D8B030D-6E8A-4147-A177-3AD203B41FA5}">
                      <a16:colId xmlns:a16="http://schemas.microsoft.com/office/drawing/2014/main" val="1860133304"/>
                    </a:ext>
                  </a:extLst>
                </a:gridCol>
              </a:tblGrid>
              <a:tr h="393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expenditure </a:t>
                      </a:r>
                    </a:p>
                  </a:txBody>
                  <a:tcPr>
                    <a:solidFill>
                      <a:srgbClr val="001F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1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61419"/>
                  </a:ext>
                </a:extLst>
              </a:tr>
              <a:tr h="399110"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</a:t>
                      </a:r>
                    </a:p>
                    <a:p>
                      <a:pPr algn="l"/>
                      <a:endParaRPr lang="en-GB" sz="20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1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Average cost - </a:t>
                      </a:r>
                      <a:r>
                        <a:rPr lang="en-GB" sz="2000" b="1">
                          <a:solidFill>
                            <a:srgbClr val="002060"/>
                          </a:solidFill>
                          <a:latin typeface="Arial" charset="0"/>
                        </a:rPr>
                        <a:t>£147</a:t>
                      </a:r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 per week, but varies massively from &lt; £100 to &gt; £200 (including bills).</a:t>
                      </a:r>
                    </a:p>
                    <a:p>
                      <a:pPr algn="l"/>
                      <a:endParaRPr lang="en-US" sz="8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39332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Food,</a:t>
                      </a:r>
                      <a:r>
                        <a:rPr lang="en-GB" sz="2000" b="0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drink and essentials</a:t>
                      </a:r>
                    </a:p>
                    <a:p>
                      <a:pPr algn="l"/>
                      <a:endParaRPr lang="en-GB" sz="8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Expect to pay </a:t>
                      </a:r>
                      <a:r>
                        <a:rPr lang="en-GB" sz="2000" b="1">
                          <a:solidFill>
                            <a:srgbClr val="002060"/>
                          </a:solidFill>
                          <a:latin typeface="Arial" charset="0"/>
                        </a:rPr>
                        <a:t>£30-£50</a:t>
                      </a:r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 a week on your shopping.</a:t>
                      </a:r>
                    </a:p>
                    <a:p>
                      <a:pPr algn="l"/>
                      <a:endParaRPr lang="en-GB" sz="2000" b="0">
                        <a:solidFill>
                          <a:srgbClr val="002060"/>
                        </a:solidFill>
                        <a:latin typeface="Arial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8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510265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Entertainment</a:t>
                      </a:r>
                    </a:p>
                    <a:p>
                      <a:pPr algn="l"/>
                      <a:endParaRPr lang="en-GB" sz="20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1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Buy an NUS TOTUM + Age ID card </a:t>
                      </a:r>
                      <a:r>
                        <a:rPr lang="en-GB" sz="2000" b="0">
                          <a:solidFill>
                            <a:srgbClr val="002060"/>
                          </a:solidFill>
                          <a:latin typeface="Arial" charset="0"/>
                        </a:rPr>
                        <a:t>(</a:t>
                      </a:r>
                      <a:r>
                        <a:rPr lang="en-GB" sz="2000" b="1">
                          <a:solidFill>
                            <a:srgbClr val="002060"/>
                          </a:solidFill>
                          <a:latin typeface="Arial" charset="0"/>
                        </a:rPr>
                        <a:t>£14.99 </a:t>
                      </a:r>
                      <a:r>
                        <a:rPr lang="en-GB" sz="2000" b="0">
                          <a:solidFill>
                            <a:srgbClr val="002060"/>
                          </a:solidFill>
                          <a:latin typeface="Arial" charset="0"/>
                        </a:rPr>
                        <a:t>per year</a:t>
                      </a:r>
                      <a:r>
                        <a:rPr lang="en-GB" sz="2000" b="1">
                          <a:solidFill>
                            <a:srgbClr val="002060"/>
                          </a:solidFill>
                          <a:latin typeface="Arial" charset="0"/>
                        </a:rPr>
                        <a:t>/£24.99 </a:t>
                      </a:r>
                      <a:r>
                        <a:rPr lang="en-GB" sz="2000" b="0">
                          <a:solidFill>
                            <a:srgbClr val="002060"/>
                          </a:solidFill>
                          <a:latin typeface="Arial" charset="0"/>
                        </a:rPr>
                        <a:t>3 years</a:t>
                      </a:r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) for savings on shopping, restaurants, cinema (save on average £12.75 a week)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25745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books and course materials</a:t>
                      </a:r>
                    </a:p>
                    <a:p>
                      <a:pPr algn="l"/>
                      <a:endParaRPr lang="en-GB" sz="8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1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Text books can be expensive (e.g. </a:t>
                      </a:r>
                      <a:r>
                        <a:rPr lang="en-GB" sz="2000" b="1">
                          <a:solidFill>
                            <a:srgbClr val="002060"/>
                          </a:solidFill>
                          <a:latin typeface="Arial" charset="0"/>
                        </a:rPr>
                        <a:t>£30 each</a:t>
                      </a:r>
                      <a:r>
                        <a:rPr lang="en-GB" sz="2000">
                          <a:solidFill>
                            <a:srgbClr val="002060"/>
                          </a:solidFill>
                          <a:latin typeface="Arial" charset="0"/>
                        </a:rPr>
                        <a:t>), but you can borrow books from the library or pick up discounted and second-hand books on campus.</a:t>
                      </a:r>
                    </a:p>
                  </a:txBody>
                  <a:tcPr>
                    <a:solidFill>
                      <a:srgbClr val="009EE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0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4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D44AF1F-EE15-2945-A99B-3F47A92E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Where to find out more </a:t>
            </a:r>
          </a:p>
        </p:txBody>
      </p:sp>
      <p:pic>
        <p:nvPicPr>
          <p:cNvPr id="16" name="Picture 15" descr="Student finance information available online at www.gov.uk/student-finance, on The Student Room and on each university website.">
            <a:extLst>
              <a:ext uri="{FF2B5EF4-FFF2-40B4-BE49-F238E27FC236}">
                <a16:creationId xmlns:a16="http://schemas.microsoft.com/office/drawing/2014/main" id="{A7172B56-775C-4AB8-B6AC-B5952F78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" y="1093538"/>
            <a:ext cx="12065030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6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What we’ll cover </a:t>
            </a:r>
          </a:p>
        </p:txBody>
      </p:sp>
      <p:graphicFrame>
        <p:nvGraphicFramePr>
          <p:cNvPr id="3" name="Diagram 2" descr="The topics covered in the presentation are: what support is available, how to access it, when and how to repay and how to manage your money.">
            <a:extLst>
              <a:ext uri="{FF2B5EF4-FFF2-40B4-BE49-F238E27FC236}">
                <a16:creationId xmlns:a16="http://schemas.microsoft.com/office/drawing/2014/main" id="{B64BCF68-3343-47DD-A870-C8F8F4F2D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483969"/>
              </p:ext>
            </p:extLst>
          </p:nvPr>
        </p:nvGraphicFramePr>
        <p:xfrm>
          <a:off x="650672" y="1546698"/>
          <a:ext cx="6139234" cy="458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7C1626DB-E62A-4115-B529-F29815BCD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341" y="2305061"/>
            <a:ext cx="4486987" cy="8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 descr="Student Finance England provides financial support to students entering higher education in the UK, on behalf of the UK government. &#10;https://www.gov.uk/student-finance ">
            <a:extLst>
              <a:ext uri="{FF2B5EF4-FFF2-40B4-BE49-F238E27FC236}">
                <a16:creationId xmlns:a16="http://schemas.microsoft.com/office/drawing/2014/main" id="{D52052BF-362D-4243-9BA2-A3459E648E48}"/>
              </a:ext>
            </a:extLst>
          </p:cNvPr>
          <p:cNvSpPr txBox="1"/>
          <p:nvPr/>
        </p:nvSpPr>
        <p:spPr>
          <a:xfrm>
            <a:off x="7175939" y="3556433"/>
            <a:ext cx="4733290" cy="167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480"/>
              </a:spcBef>
              <a:spcAft>
                <a:spcPts val="0"/>
              </a:spcAft>
            </a:pPr>
            <a:r>
              <a:rPr lang="en-GB" sz="2000" kern="1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Finance England provides financial support to students entering higher education in the UK, on behalf of the UK government.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480"/>
              </a:spcBef>
              <a:spcAft>
                <a:spcPts val="0"/>
              </a:spcAft>
            </a:pPr>
            <a:r>
              <a:rPr lang="en-GB" sz="20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https://www.gov.uk/student-finance</a:t>
            </a:r>
            <a:r>
              <a:rPr lang="en-GB" sz="20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8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881" y="1"/>
            <a:ext cx="1226576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5141" y="-31462"/>
            <a:ext cx="7886700" cy="1325563"/>
          </a:xfrm>
        </p:spPr>
        <p:txBody>
          <a:bodyPr/>
          <a:lstStyle/>
          <a:p>
            <a:r>
              <a:rPr lang="en-GB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>
                <a:solidFill>
                  <a:srgbClr val="002060"/>
                </a:solidFill>
                <a:cs typeface="Arial" panose="020B0604020202020204" pitchFamily="34" charset="0"/>
              </a:rPr>
              <a:t>Key things to remember </a:t>
            </a:r>
            <a:endParaRPr lang="en-GB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B6C041-6B81-4D21-88C4-373225C1C809}"/>
              </a:ext>
            </a:extLst>
          </p:cNvPr>
          <p:cNvSpPr txBox="1">
            <a:spLocks/>
          </p:cNvSpPr>
          <p:nvPr/>
        </p:nvSpPr>
        <p:spPr>
          <a:xfrm>
            <a:off x="615141" y="1533317"/>
            <a:ext cx="10875819" cy="479938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Tuition fees can be covered in full by a tuition fee loan.</a:t>
            </a:r>
          </a:p>
          <a:p>
            <a:pPr>
              <a:buFont typeface="+mj-lt"/>
              <a:buAutoNum type="arabicPeriod"/>
            </a:pPr>
            <a:endParaRPr lang="en-GB" sz="100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Maintenance loans are available to help cover living costs and the amount you receive depends on your household income and circumstances.</a:t>
            </a:r>
          </a:p>
          <a:p>
            <a:pPr>
              <a:buFont typeface="+mj-lt"/>
              <a:buAutoNum type="arabicPeriod"/>
            </a:pPr>
            <a:endParaRPr lang="en-GB" sz="100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Additional sources of income, including part-time jobs and parental support can also help cover living costs.</a:t>
            </a:r>
          </a:p>
          <a:p>
            <a:pPr>
              <a:buFont typeface="+mj-lt"/>
              <a:buAutoNum type="arabicPeriod"/>
            </a:pPr>
            <a:endParaRPr lang="en-GB" sz="100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Loan repayments don’t begin until you’ve graduated and are earning over </a:t>
            </a:r>
            <a:r>
              <a:rPr lang="en-GB" sz="2400" b="1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£25,000</a:t>
            </a:r>
            <a:r>
              <a:rPr lang="en-GB" sz="240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. Repayments are based on your earnings, not on borrowings.</a:t>
            </a:r>
          </a:p>
          <a:p>
            <a:pPr marL="457200" indent="-457200">
              <a:buFont typeface="+mj-lt"/>
              <a:buAutoNum type="arabicPeriod"/>
            </a:pPr>
            <a:endParaRPr lang="en-GB" sz="100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endParaRPr lang="en-GB" sz="240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4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97E80357-AC12-4F4C-AE2C-00ED3737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15" y="1456879"/>
            <a:ext cx="5098093" cy="2443911"/>
          </a:xfrm>
        </p:spPr>
        <p:txBody>
          <a:bodyPr/>
          <a:lstStyle/>
          <a:p>
            <a:r>
              <a:rPr lang="en-US" sz="1900" b="1"/>
              <a:t>Open Days 2022</a:t>
            </a:r>
            <a:br>
              <a:rPr lang="en-US" sz="1200" b="1"/>
            </a:br>
            <a:br>
              <a:rPr lang="en-US" sz="1900"/>
            </a:br>
            <a:r>
              <a:rPr lang="en-US" sz="1900"/>
              <a:t>Saturday 2</a:t>
            </a:r>
            <a:r>
              <a:rPr lang="en-US" sz="1900" baseline="30000"/>
              <a:t>nd</a:t>
            </a:r>
            <a:r>
              <a:rPr lang="en-US" sz="1900"/>
              <a:t> July</a:t>
            </a:r>
            <a:br>
              <a:rPr lang="en-US" sz="1900"/>
            </a:br>
            <a:r>
              <a:rPr lang="en-US" sz="1900"/>
              <a:t>Saturday 24</a:t>
            </a:r>
            <a:r>
              <a:rPr lang="en-US" sz="1900" baseline="30000"/>
              <a:t>th</a:t>
            </a:r>
            <a:r>
              <a:rPr lang="en-US" sz="1900"/>
              <a:t> September (online)</a:t>
            </a:r>
            <a:br>
              <a:rPr lang="en-US" sz="1900"/>
            </a:br>
            <a:r>
              <a:rPr lang="en-US" sz="1900"/>
              <a:t>Saturday 8th October</a:t>
            </a:r>
            <a:br>
              <a:rPr lang="en-US" sz="1900"/>
            </a:br>
            <a:r>
              <a:rPr lang="en-US" sz="1900"/>
              <a:t>Saturday 29</a:t>
            </a:r>
            <a:r>
              <a:rPr lang="en-US" sz="1900" baseline="30000"/>
              <a:t>th</a:t>
            </a:r>
            <a:r>
              <a:rPr lang="en-US" sz="1900"/>
              <a:t> October</a:t>
            </a:r>
            <a:br>
              <a:rPr lang="en-US" sz="1900"/>
            </a:br>
            <a:r>
              <a:rPr lang="en-US" sz="1900"/>
              <a:t>Saturday 19</a:t>
            </a:r>
            <a:r>
              <a:rPr lang="en-US" sz="1900" baseline="30000"/>
              <a:t>th</a:t>
            </a:r>
            <a:r>
              <a:rPr lang="en-US" sz="1900"/>
              <a:t> November</a:t>
            </a:r>
            <a:br>
              <a:rPr lang="en-US" sz="1200"/>
            </a:br>
            <a:br>
              <a:rPr lang="en-US" sz="1900"/>
            </a:br>
            <a:r>
              <a:rPr lang="en-GB" sz="1900">
                <a:solidFill>
                  <a:srgbClr val="00206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http://www.hud.ac.uk/open-days/ </a:t>
            </a:r>
            <a:endParaRPr lang="en-US" sz="3200"/>
          </a:p>
        </p:txBody>
      </p:sp>
      <p:pic>
        <p:nvPicPr>
          <p:cNvPr id="3" name="Picture 2" descr="The University of Huddersfield provides a range of placement opportunities for students.">
            <a:extLst>
              <a:ext uri="{FF2B5EF4-FFF2-40B4-BE49-F238E27FC236}">
                <a16:creationId xmlns:a16="http://schemas.microsoft.com/office/drawing/2014/main" id="{0E4F06C6-94D7-4183-B041-88C514A43B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238" y="0"/>
            <a:ext cx="4962525" cy="6858000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46D87333-87D2-40A8-9BB8-4D3194D611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8515" y="6157148"/>
            <a:ext cx="6146461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*To find out more about placement opportunities at Huddersfield, visit </a:t>
            </a:r>
            <a:r>
              <a:rPr lang="en-GB" sz="1000" u="sng">
                <a:latin typeface="Arial" panose="020B0604020202020204" pitchFamily="34" charset="0"/>
                <a:cs typeface="Arial" panose="020B0604020202020204" pitchFamily="34" charset="0"/>
                <a:hlinkClick r:id="rId5" tooltip="Original URL: https://www.hud.ac.uk/undergraduate/placements/. Click or tap if you trust this link."/>
              </a:rPr>
              <a:t>hud.ac/placements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57C6E6-2DF2-344E-977F-AD3198F8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3BE927-89CF-2744-97F1-A0713400E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2170" y="4360686"/>
            <a:ext cx="611642" cy="601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AE45C-A640-724A-B7EA-5E16167F2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277" y="4339509"/>
            <a:ext cx="571808" cy="805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7366CE-FBAE-3943-AA72-15581E6A0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15" y="5294430"/>
            <a:ext cx="754157" cy="511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ECBCB9-4B07-9249-9960-F5DFFD1C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831" y="5310873"/>
            <a:ext cx="855619" cy="4815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6F21A5-77F0-3344-B793-85570153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517" y="5304499"/>
            <a:ext cx="984740" cy="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1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D44AF1F-EE15-2945-A99B-3F47A92E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What support can you get?</a:t>
            </a:r>
          </a:p>
        </p:txBody>
      </p:sp>
      <p:pic>
        <p:nvPicPr>
          <p:cNvPr id="11" name="Picture 10" descr="The support you can receive includes a tuition fee loan, a maintenance loan and a range of additional support. ">
            <a:extLst>
              <a:ext uri="{FF2B5EF4-FFF2-40B4-BE49-F238E27FC236}">
                <a16:creationId xmlns:a16="http://schemas.microsoft.com/office/drawing/2014/main" id="{911646E7-7993-46B9-8451-A3557D8A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34" y="1893618"/>
            <a:ext cx="8754615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972A4-8441-40C9-9C92-3F392A13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39"/>
            <a:ext cx="12265762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Tuition Fees</a:t>
            </a:r>
          </a:p>
        </p:txBody>
      </p:sp>
      <p:pic>
        <p:nvPicPr>
          <p:cNvPr id="4" name="Picture 3" descr="Public universities can charge up to £9,250 per year in tuition fees. &#10;A tuition fee loan is available to cover these fees so students do not have to pay this up front. &#10;&#10;&#10;">
            <a:extLst>
              <a:ext uri="{FF2B5EF4-FFF2-40B4-BE49-F238E27FC236}">
                <a16:creationId xmlns:a16="http://schemas.microsoft.com/office/drawing/2014/main" id="{F137F2CD-2195-4D67-A188-0F4E9FE8E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38" y="1466810"/>
            <a:ext cx="9848613" cy="44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3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Tuition Fee Loans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B3B22F9-B3CB-4800-A890-A154CBF2E11E}"/>
              </a:ext>
            </a:extLst>
          </p:cNvPr>
          <p:cNvSpPr txBox="1">
            <a:spLocks/>
          </p:cNvSpPr>
          <p:nvPr/>
        </p:nvSpPr>
        <p:spPr>
          <a:xfrm>
            <a:off x="2351066" y="1733431"/>
            <a:ext cx="9235558" cy="4737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ea typeface="ＭＳ Ｐゴシック" charset="-128"/>
              </a:rPr>
              <a:t>These don’t depend on your household income or circumstances – you’ll get whatever the university charges for tuition fees (</a:t>
            </a:r>
            <a:r>
              <a:rPr lang="en-GB" b="1">
                <a:solidFill>
                  <a:srgbClr val="002060"/>
                </a:solidFill>
                <a:ea typeface="ＭＳ Ｐゴシック" charset="-128"/>
              </a:rPr>
              <a:t>up to £9,250</a:t>
            </a:r>
            <a:r>
              <a:rPr lang="en-GB">
                <a:solidFill>
                  <a:srgbClr val="002060"/>
                </a:solidFill>
                <a:ea typeface="ＭＳ Ｐゴシック" charset="-128"/>
              </a:rPr>
              <a:t>).</a:t>
            </a:r>
          </a:p>
          <a:p>
            <a:endParaRPr lang="en-GB">
              <a:solidFill>
                <a:srgbClr val="00206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ea typeface="ＭＳ Ｐゴシック" charset="-128"/>
              </a:rPr>
              <a:t>Your tuition fee loan will be paid </a:t>
            </a:r>
            <a:r>
              <a:rPr lang="en-GB" b="1">
                <a:solidFill>
                  <a:srgbClr val="002060"/>
                </a:solidFill>
                <a:ea typeface="ＭＳ Ｐゴシック" charset="-128"/>
              </a:rPr>
              <a:t>directly to your university</a:t>
            </a:r>
            <a:r>
              <a:rPr lang="en-GB">
                <a:solidFill>
                  <a:srgbClr val="002060"/>
                </a:solidFill>
                <a:ea typeface="ＭＳ Ｐゴシック" charset="-128"/>
              </a:rPr>
              <a:t> at the start of each term.</a:t>
            </a:r>
          </a:p>
          <a:p>
            <a:endParaRPr lang="en-GB">
              <a:solidFill>
                <a:srgbClr val="00206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ea typeface="ＭＳ Ｐゴシック" charset="-128"/>
              </a:rPr>
              <a:t>Your tuition fee loan is repayable, but only after you’ve graduated and are earning </a:t>
            </a:r>
            <a:r>
              <a:rPr lang="en-GB" b="1">
                <a:solidFill>
                  <a:srgbClr val="002060"/>
                </a:solidFill>
                <a:ea typeface="ＭＳ Ｐゴシック" charset="-128"/>
              </a:rPr>
              <a:t>over £25,000 </a:t>
            </a:r>
            <a:r>
              <a:rPr lang="en-GB">
                <a:solidFill>
                  <a:srgbClr val="002060"/>
                </a:solidFill>
                <a:ea typeface="ＭＳ Ｐゴシック" charset="-128"/>
              </a:rPr>
              <a:t>per year.</a:t>
            </a:r>
          </a:p>
          <a:p>
            <a:pPr marL="0" indent="0">
              <a:buNone/>
            </a:pPr>
            <a:endParaRPr lang="en-GB" sz="1200">
              <a:solidFill>
                <a:srgbClr val="002060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DD44ED-0172-4BCD-A4AD-CF7FFF126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532860"/>
            <a:ext cx="1658256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D44AF1F-EE15-2945-A99B-3F47A92E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Maintenance Loans 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338C710-D948-4AF4-8E77-5AD9E65F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524700"/>
            <a:ext cx="1227774" cy="4349049"/>
          </a:xfr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EF715F4-733C-4730-911E-4B8D0F2C37D4}"/>
              </a:ext>
            </a:extLst>
          </p:cNvPr>
          <p:cNvSpPr/>
          <p:nvPr/>
        </p:nvSpPr>
        <p:spPr bwMode="auto">
          <a:xfrm>
            <a:off x="2447298" y="1520388"/>
            <a:ext cx="6228732" cy="164876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100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00">
                <a:solidFill>
                  <a:srgbClr val="002060"/>
                </a:solidFill>
                <a:latin typeface="Arial" charset="0"/>
              </a:rPr>
              <a:t>A loan paid directly to the student in 3 instalments across the year, to help with living costs while at university.</a:t>
            </a:r>
          </a:p>
        </p:txBody>
      </p:sp>
      <p:pic>
        <p:nvPicPr>
          <p:cNvPr id="35" name="Picture 34" descr="Maintenance Loans are to cover the costs of accommodation, food and drink, transport, bills, entertainment and course equipment. ">
            <a:extLst>
              <a:ext uri="{FF2B5EF4-FFF2-40B4-BE49-F238E27FC236}">
                <a16:creationId xmlns:a16="http://schemas.microsoft.com/office/drawing/2014/main" id="{A3035202-FD37-4221-8531-804750B3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20" y="3307616"/>
            <a:ext cx="5340559" cy="32433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B0B95B-988D-4F43-9AAD-18D9032A0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4487" y="1562800"/>
            <a:ext cx="3159452" cy="17281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5D129E-AD25-4088-8ACB-A1373667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4404" y="3308527"/>
            <a:ext cx="3159535" cy="18214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CF6254-080C-4508-A3B6-8E47DA0B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4404" y="5129942"/>
            <a:ext cx="315945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Maintenance Loans: how much?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0A16C-B0A4-6B4D-AAAD-D0EA631F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187" y="1801874"/>
            <a:ext cx="9805046" cy="4963377"/>
          </a:xfrm>
        </p:spPr>
        <p:txBody>
          <a:bodyPr/>
          <a:lstStyle/>
          <a:p>
            <a:r>
              <a:rPr lang="en-GB" sz="2800">
                <a:solidFill>
                  <a:srgbClr val="002060"/>
                </a:solidFill>
              </a:rPr>
              <a:t>	All eligible students can get some support towards living costs and this is paid into your bank account each term.</a:t>
            </a:r>
          </a:p>
          <a:p>
            <a:endParaRPr lang="en-GB" sz="2800">
              <a:solidFill>
                <a:srgbClr val="002060"/>
              </a:solidFill>
            </a:endParaRPr>
          </a:p>
          <a:p>
            <a:r>
              <a:rPr lang="en-GB" sz="2800">
                <a:solidFill>
                  <a:srgbClr val="002060"/>
                </a:solidFill>
              </a:rPr>
              <a:t>	The amount of maintenance loan you can get depends on where you live and study, as well as your household income. </a:t>
            </a:r>
          </a:p>
          <a:p>
            <a:endParaRPr lang="en-GB" sz="2800">
              <a:solidFill>
                <a:srgbClr val="002060"/>
              </a:solidFill>
            </a:endParaRPr>
          </a:p>
          <a:p>
            <a:r>
              <a:rPr lang="en-GB" sz="2800">
                <a:solidFill>
                  <a:srgbClr val="002060"/>
                </a:solidFill>
              </a:rPr>
              <a:t>	Maintenance loans have to be paid back but not until you’ve left university and your income is over </a:t>
            </a:r>
            <a:r>
              <a:rPr lang="en-GB" sz="2800" b="1">
                <a:solidFill>
                  <a:srgbClr val="002060"/>
                </a:solidFill>
              </a:rPr>
              <a:t>£25,000 </a:t>
            </a:r>
            <a:r>
              <a:rPr lang="en-GB" sz="2800">
                <a:solidFill>
                  <a:srgbClr val="002060"/>
                </a:solidFill>
              </a:rPr>
              <a:t>a year.</a:t>
            </a:r>
          </a:p>
          <a:p>
            <a:endParaRPr lang="en-GB">
              <a:solidFill>
                <a:srgbClr val="002060"/>
              </a:solidFill>
              <a:ea typeface="ＭＳ Ｐゴシック" charset="-128"/>
            </a:endParaRP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2B02A1-441F-4356-8AA8-1FFCD19C7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766" y="1282104"/>
            <a:ext cx="1778863" cy="50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63A64E-3081-B141-9732-F4198F33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920600" cy="708888"/>
          </a:xfrm>
        </p:spPr>
        <p:txBody>
          <a:bodyPr/>
          <a:lstStyle/>
          <a:p>
            <a:r>
              <a:rPr lang="en-US" sz="4200"/>
              <a:t>Maintenance Loan thresholds 2022-23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FB35EEFE-2DE7-4B85-B641-E09DCF5E4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34526"/>
              </p:ext>
            </p:extLst>
          </p:nvPr>
        </p:nvGraphicFramePr>
        <p:xfrm>
          <a:off x="884500" y="1458359"/>
          <a:ext cx="10042116" cy="48581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10529">
                  <a:extLst>
                    <a:ext uri="{9D8B030D-6E8A-4147-A177-3AD203B41FA5}">
                      <a16:colId xmlns:a16="http://schemas.microsoft.com/office/drawing/2014/main" val="4225619748"/>
                    </a:ext>
                  </a:extLst>
                </a:gridCol>
                <a:gridCol w="2510529">
                  <a:extLst>
                    <a:ext uri="{9D8B030D-6E8A-4147-A177-3AD203B41FA5}">
                      <a16:colId xmlns:a16="http://schemas.microsoft.com/office/drawing/2014/main" val="3809832997"/>
                    </a:ext>
                  </a:extLst>
                </a:gridCol>
                <a:gridCol w="2510529">
                  <a:extLst>
                    <a:ext uri="{9D8B030D-6E8A-4147-A177-3AD203B41FA5}">
                      <a16:colId xmlns:a16="http://schemas.microsoft.com/office/drawing/2014/main" val="3290952761"/>
                    </a:ext>
                  </a:extLst>
                </a:gridCol>
                <a:gridCol w="2510529">
                  <a:extLst>
                    <a:ext uri="{9D8B030D-6E8A-4147-A177-3AD203B41FA5}">
                      <a16:colId xmlns:a16="http://schemas.microsoft.com/office/drawing/2014/main" val="1665723322"/>
                    </a:ext>
                  </a:extLst>
                </a:gridCol>
              </a:tblGrid>
              <a:tr h="999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Income </a:t>
                      </a:r>
                      <a:endParaRPr lang="en-GB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</a:t>
                      </a:r>
                      <a:endParaRPr lang="en-GB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Elsewhere</a:t>
                      </a:r>
                      <a:endParaRPr lang="en-GB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London </a:t>
                      </a:r>
                      <a:endParaRPr lang="en-GB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599381741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£25,000 &amp; under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£8,171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£9,706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£12,667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741899045"/>
                  </a:ext>
                </a:extLst>
              </a:tr>
              <a:tr h="40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£30,000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£7,484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£9,012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£11,961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3762432412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£35,000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£6,796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£8,318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£11,255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150399318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£6,108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£7,623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£10,549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316734123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£45,000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£5,420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£6,929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£9,843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3464406972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£4,733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£6,234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£9,136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1934363695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£55,000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£4,045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£5,540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£8,430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356717131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£3,597</a:t>
                      </a:r>
                      <a:endParaRPr lang="en-GB" sz="1800" b="1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£4,733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£7,724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4179189846"/>
                  </a:ext>
                </a:extLst>
              </a:tr>
              <a:tr h="341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£3,597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£4,524</a:t>
                      </a:r>
                      <a:endParaRPr lang="en-GB" sz="1800" b="1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£7,018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247828767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£70,000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£3,597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£4,524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£6,308</a:t>
                      </a:r>
                      <a:endParaRPr lang="en-GB" sz="1800" b="1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629" marR="83629" marT="41815" marB="41815" anchor="ctr"/>
                </a:tc>
                <a:extLst>
                  <a:ext uri="{0D108BD9-81ED-4DB2-BD59-A6C34878D82A}">
                    <a16:rowId xmlns:a16="http://schemas.microsoft.com/office/drawing/2014/main" val="251888210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0C2E325-9A09-4CBB-8566-9076D7949351}"/>
              </a:ext>
            </a:extLst>
          </p:cNvPr>
          <p:cNvSpPr>
            <a:spLocks noChangeAspect="1"/>
          </p:cNvSpPr>
          <p:nvPr/>
        </p:nvSpPr>
        <p:spPr bwMode="auto">
          <a:xfrm>
            <a:off x="9328890" y="3599233"/>
            <a:ext cx="2863109" cy="2863109"/>
          </a:xfrm>
          <a:prstGeom prst="ellips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Figures currently not available for 2023 entry.</a:t>
            </a:r>
          </a:p>
        </p:txBody>
      </p:sp>
    </p:spTree>
    <p:extLst>
      <p:ext uri="{BB962C8B-B14F-4D97-AF65-F5344CB8AC3E}">
        <p14:creationId xmlns:p14="http://schemas.microsoft.com/office/powerpoint/2010/main" val="205902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CD8F5C-973C-8E47-810B-38FCC015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US"/>
              <a:t>Online Student Finance Calculator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9FA8C-2104-4152-8943-8C18BBAAC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681" y="-19457"/>
            <a:ext cx="12267362" cy="68631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6F0DA44-426E-49D8-BBF9-9371321B5A11}"/>
              </a:ext>
            </a:extLst>
          </p:cNvPr>
          <p:cNvSpPr>
            <a:spLocks noChangeAspect="1"/>
          </p:cNvSpPr>
          <p:nvPr/>
        </p:nvSpPr>
        <p:spPr bwMode="auto">
          <a:xfrm>
            <a:off x="8807623" y="1856635"/>
            <a:ext cx="3384376" cy="3384376"/>
          </a:xfrm>
          <a:prstGeom prst="ellipse">
            <a:avLst/>
          </a:prstGeom>
          <a:solidFill>
            <a:srgbClr val="EE0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sz="260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calculator </a:t>
            </a:r>
            <a:endParaRPr lang="en-GB" sz="2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provides an assessment of individual entitlement</a:t>
            </a:r>
          </a:p>
        </p:txBody>
      </p:sp>
    </p:spTree>
    <p:extLst>
      <p:ext uri="{BB962C8B-B14F-4D97-AF65-F5344CB8AC3E}">
        <p14:creationId xmlns:p14="http://schemas.microsoft.com/office/powerpoint/2010/main" val="191959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4_UG Recruitment Powerpoint Template 2020_DV2" id="{257E9C84-CBB5-5047-ABD7-1F5F48946684}" vid="{5889C800-F39B-3F48-ABBB-D818CEB525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21ebae-a04b-4ad0-aaa2-c595c2829de0">
      <UserInfo>
        <DisplayName>Gemma Stead</DisplayName>
        <AccountId>66</AccountId>
        <AccountType/>
      </UserInfo>
      <UserInfo>
        <DisplayName>Sophie Clayton</DisplayName>
        <AccountId>117</AccountId>
        <AccountType/>
      </UserInfo>
      <UserInfo>
        <DisplayName>Laura Bareham</DisplayName>
        <AccountId>20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A4F3A1DD4EB4ABFA07DF56D163C8D" ma:contentTypeVersion="13" ma:contentTypeDescription="Create a new document." ma:contentTypeScope="" ma:versionID="de8c243c7a228e478e1bea0786f7e51b">
  <xsd:schema xmlns:xsd="http://www.w3.org/2001/XMLSchema" xmlns:xs="http://www.w3.org/2001/XMLSchema" xmlns:p="http://schemas.microsoft.com/office/2006/metadata/properties" xmlns:ns2="aaa9c101-bad9-4c50-887c-91a0931b40c0" xmlns:ns3="c621ebae-a04b-4ad0-aaa2-c595c2829de0" targetNamespace="http://schemas.microsoft.com/office/2006/metadata/properties" ma:root="true" ma:fieldsID="efe55b1bf348c5e2466a79be85d6de9b" ns2:_="" ns3:_="">
    <xsd:import namespace="aaa9c101-bad9-4c50-887c-91a0931b40c0"/>
    <xsd:import namespace="c621ebae-a04b-4ad0-aaa2-c595c2829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9c101-bad9-4c50-887c-91a0931b4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1ebae-a04b-4ad0-aaa2-c595c2829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C5555-F45E-4DB9-B1E5-FFDB6022006E}">
  <ds:schemaRefs>
    <ds:schemaRef ds:uri="aaa9c101-bad9-4c50-887c-91a0931b40c0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621ebae-a04b-4ad0-aaa2-c595c2829de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63999E0-8E47-417B-B263-C06FC5BAF75B}">
  <ds:schemaRefs>
    <ds:schemaRef ds:uri="aaa9c101-bad9-4c50-887c-91a0931b40c0"/>
    <ds:schemaRef ds:uri="c621ebae-a04b-4ad0-aaa2-c595c2829d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F15D62-7ECD-4CC6-9841-1512FC6447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3114_UG Recruitment Powerpoint Template 2020_DV3</Template>
  <TotalTime>0</TotalTime>
  <Words>1119</Words>
  <Application>Microsoft Office PowerPoint</Application>
  <PresentationFormat>Widescreen</PresentationFormat>
  <Paragraphs>173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Office Theme</vt:lpstr>
      <vt:lpstr>An introduction to  Student Finance 2023-24</vt:lpstr>
      <vt:lpstr>What we’ll cover </vt:lpstr>
      <vt:lpstr>What support can you get?</vt:lpstr>
      <vt:lpstr>Tuition Fees</vt:lpstr>
      <vt:lpstr>Tuition Fee Loans </vt:lpstr>
      <vt:lpstr>Maintenance Loans </vt:lpstr>
      <vt:lpstr>Maintenance Loans: how much?</vt:lpstr>
      <vt:lpstr>Maintenance Loan thresholds 2022-23</vt:lpstr>
      <vt:lpstr>Online Student Finance Calculator</vt:lpstr>
      <vt:lpstr>Additional support </vt:lpstr>
      <vt:lpstr>Nursing, midwifery and health profession courses</vt:lpstr>
      <vt:lpstr>University of Huddersfield Scholarships</vt:lpstr>
      <vt:lpstr>Other sources of income </vt:lpstr>
      <vt:lpstr>How to apply for student finance </vt:lpstr>
      <vt:lpstr>When and how to repay </vt:lpstr>
      <vt:lpstr>Student finance application video</vt:lpstr>
      <vt:lpstr>Student budgeting tips </vt:lpstr>
      <vt:lpstr>Typical student expenditure </vt:lpstr>
      <vt:lpstr>Where to find out more </vt:lpstr>
      <vt:lpstr> Key things to remember </vt:lpstr>
      <vt:lpstr>Open Days 2022  Saturday 2nd July Saturday 24th September (online) Saturday 8th October Saturday 29th October Saturday 19th November  http://www.hud.ac.uk/open-days/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Amanda Kenningley</dc:creator>
  <cp:keywords/>
  <dc:description/>
  <cp:lastModifiedBy>Jo Ricketts</cp:lastModifiedBy>
  <cp:revision>35</cp:revision>
  <dcterms:created xsi:type="dcterms:W3CDTF">2020-12-11T13:01:56Z</dcterms:created>
  <dcterms:modified xsi:type="dcterms:W3CDTF">2023-01-04T14:30:44Z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0x0101000F6A4F3A1DD4EB4ABFA07DF56D163C8D</vt:lpwstr>
  </property>
</Properties>
</file>